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35" r:id="rId2"/>
    <p:sldId id="957" r:id="rId3"/>
    <p:sldId id="1012" r:id="rId4"/>
    <p:sldId id="959" r:id="rId5"/>
    <p:sldId id="960" r:id="rId6"/>
    <p:sldId id="1005" r:id="rId7"/>
    <p:sldId id="825" r:id="rId8"/>
    <p:sldId id="963" r:id="rId9"/>
    <p:sldId id="988" r:id="rId10"/>
    <p:sldId id="987" r:id="rId11"/>
    <p:sldId id="1002" r:id="rId12"/>
    <p:sldId id="1008" r:id="rId13"/>
    <p:sldId id="1003" r:id="rId14"/>
    <p:sldId id="1023" r:id="rId15"/>
    <p:sldId id="1024" r:id="rId16"/>
    <p:sldId id="973" r:id="rId17"/>
    <p:sldId id="974" r:id="rId18"/>
    <p:sldId id="975" r:id="rId19"/>
    <p:sldId id="976" r:id="rId20"/>
    <p:sldId id="977" r:id="rId21"/>
    <p:sldId id="978" r:id="rId22"/>
    <p:sldId id="979" r:id="rId23"/>
    <p:sldId id="980" r:id="rId24"/>
    <p:sldId id="982" r:id="rId25"/>
    <p:sldId id="983" r:id="rId26"/>
    <p:sldId id="984" r:id="rId27"/>
    <p:sldId id="989" r:id="rId28"/>
    <p:sldId id="990" r:id="rId29"/>
    <p:sldId id="991" r:id="rId30"/>
    <p:sldId id="992" r:id="rId31"/>
    <p:sldId id="993" r:id="rId32"/>
    <p:sldId id="994" r:id="rId33"/>
    <p:sldId id="995" r:id="rId34"/>
    <p:sldId id="996" r:id="rId35"/>
    <p:sldId id="997" r:id="rId36"/>
    <p:sldId id="1000" r:id="rId37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2A44"/>
    <a:srgbClr val="660066"/>
    <a:srgbClr val="A20F58"/>
    <a:srgbClr val="110AFF"/>
    <a:srgbClr val="7030A0"/>
    <a:srgbClr val="641866"/>
    <a:srgbClr val="BFBFBF"/>
    <a:srgbClr val="5193FF"/>
    <a:srgbClr val="FFFFFF"/>
    <a:srgbClr val="00B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01" autoAdjust="0"/>
    <p:restoredTop sz="98894" autoAdjust="0"/>
  </p:normalViewPr>
  <p:slideViewPr>
    <p:cSldViewPr>
      <p:cViewPr>
        <p:scale>
          <a:sx n="110" d="100"/>
          <a:sy n="110" d="100"/>
        </p:scale>
        <p:origin x="91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4" d="100"/>
        <a:sy n="114" d="100"/>
      </p:scale>
      <p:origin x="0" y="10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0BCB7-985B-934A-8B41-02D9050D5759}" type="datetimeFigureOut">
              <a:rPr lang="fr-FR" smtClean="0"/>
              <a:t>08/03/2020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AG BIG  03-02-2015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1316-C955-0B4C-B99D-42698D25671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89453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fr-FR" smtClean="0"/>
              <a:t>AG BIG  03-02-2015</a:t>
            </a:r>
            <a:endParaRPr lang="fr-F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6D251E3-D745-E144-AB7F-FA9EA45A423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02921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AG BIG  03-02-2015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353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AA40429-ADDE-C849-9FA5-1E901CFCAFC3}" type="slidenum">
              <a:rPr lang="fr-FR" sz="1200"/>
              <a:pPr/>
              <a:t>21</a:t>
            </a:fld>
            <a:endParaRPr lang="fr-FR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7613A18-0ADC-5E46-B82D-40ED5BFC84FD}" type="slidenum">
              <a:rPr lang="fr-FR" sz="1200"/>
              <a:pPr/>
              <a:t>22</a:t>
            </a:fld>
            <a:endParaRPr lang="fr-FR" sz="120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9C4BE8A-64C0-3E47-9095-9FF8A5AC4787}" type="slidenum">
              <a:rPr lang="fr-FR" sz="1200"/>
              <a:pPr/>
              <a:t>23</a:t>
            </a:fld>
            <a:endParaRPr lang="fr-FR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A3D626B-9A10-6948-95FE-FFBF87756753}" type="slidenum">
              <a:rPr lang="fr-FR" sz="1200"/>
              <a:pPr/>
              <a:t>24</a:t>
            </a:fld>
            <a:endParaRPr lang="fr-FR" sz="120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85ADAC1-6026-7C46-AB2C-6660001D93E9}" type="slidenum">
              <a:rPr lang="fr-FR" sz="1200"/>
              <a:pPr/>
              <a:t>25</a:t>
            </a:fld>
            <a:endParaRPr lang="fr-FR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B49144D-11E1-F84C-8D79-568A3DC213B9}" type="slidenum">
              <a:rPr lang="fr-FR" sz="1200"/>
              <a:pPr/>
              <a:t>26</a:t>
            </a:fld>
            <a:endParaRPr lang="fr-FR" sz="120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2369BA1-B6DB-D44B-9C90-3073C92AE456}" type="slidenum">
              <a:rPr lang="fr-FR" sz="1200"/>
              <a:pPr/>
              <a:t>2</a:t>
            </a:fld>
            <a:endParaRPr lang="fr-FR" sz="1200"/>
          </a:p>
        </p:txBody>
      </p:sp>
      <p:sp>
        <p:nvSpPr>
          <p:cNvPr id="184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314D037-2EA4-4A45-92A8-90F5D4CEC1D0}" type="slidenum">
              <a:rPr lang="fr-FR" sz="1200"/>
              <a:pPr/>
              <a:t>8</a:t>
            </a:fld>
            <a:endParaRPr lang="fr-FR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441" tIns="43722" rIns="87441" bIns="43722" anchor="b">
            <a:prstTxWarp prst="textNoShape">
              <a:avLst/>
            </a:prstTxWarp>
          </a:bodyPr>
          <a:lstStyle/>
          <a:p>
            <a:pPr algn="r" defTabSz="874857"/>
            <a:fld id="{7B16DDD3-8825-1D49-B84D-0EF090126FD3}" type="slidenum">
              <a:rPr lang="fr-FR" sz="1100"/>
              <a:pPr algn="r" defTabSz="874857"/>
              <a:t>9</a:t>
            </a:fld>
            <a:endParaRPr lang="fr-FR" sz="1100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AG BIG  03-02-2015</a:t>
            </a:r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5F43AD-1F05-6E46-B069-77900D670216}" type="slidenum">
              <a:rPr lang="fr-FR" sz="1200"/>
              <a:pPr/>
              <a:t>16</a:t>
            </a:fld>
            <a:endParaRPr lang="fr-FR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4CBDD04-F102-374E-802A-ACF578C4A206}" type="slidenum">
              <a:rPr lang="fr-FR" sz="1200"/>
              <a:pPr/>
              <a:t>17</a:t>
            </a:fld>
            <a:endParaRPr lang="fr-FR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2275A12-1727-C04F-9ACF-B9DC6FF949D4}" type="slidenum">
              <a:rPr lang="fr-FR" sz="1200"/>
              <a:pPr/>
              <a:t>18</a:t>
            </a:fld>
            <a:endParaRPr lang="fr-FR" sz="12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8F1530-3464-2F45-BA1D-ABD9FDA20623}" type="slidenum">
              <a:rPr lang="fr-FR" sz="1200"/>
              <a:pPr/>
              <a:t>19</a:t>
            </a:fld>
            <a:endParaRPr lang="fr-FR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C00688-E389-AB43-B8D8-D0D32A9A2C77}" type="slidenum">
              <a:rPr lang="fr-FR" sz="1200"/>
              <a:pPr/>
              <a:t>20</a:t>
            </a:fld>
            <a:endParaRPr lang="fr-FR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55D81-E87F-2840-B31F-D2F2CAE5604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7BB7-B4F5-9C4A-B38A-5A91EA1FA7D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07F31-AE24-7142-9BAB-E798E5EBFDA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9064E-54AD-5140-AA88-BE00A1AB5FA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88F29-BA0E-DB4A-AB68-FFD81E6B1E8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67A60-B2BF-F541-9F58-110E6D285A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AB74C-4C34-0047-9D8E-FA44E581F0A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E40B7-968C-B647-B594-4DDE135B212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70DAA-9DEE-3A4D-B099-DE6937D7229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8C280-E519-F04B-8547-7FAB38640F3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0D591-D44D-7447-9724-B71F667D059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6E9AB92-35FD-A443-8634-C27F3063942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Document_Microsoft_Word_97_-_20041.doc"/><Relationship Id="rId6" Type="http://schemas.openxmlformats.org/officeDocument/2006/relationships/image" Target="../media/image1.emf"/><Relationship Id="rId7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79512" y="1333217"/>
            <a:ext cx="8712968" cy="938719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50000"/>
              </a:spcBef>
            </a:pPr>
            <a:r>
              <a:rPr lang="en-GB" sz="2200" dirty="0" smtClean="0">
                <a:latin typeface="Avenir Book"/>
                <a:cs typeface="Avenir Book"/>
              </a:rPr>
              <a:t>INTRODUCTION AU SÉQUENÇAGE À HAUT DÉBIT</a:t>
            </a:r>
          </a:p>
          <a:p>
            <a:pPr lvl="1" algn="ctr">
              <a:spcBef>
                <a:spcPct val="50000"/>
              </a:spcBef>
            </a:pPr>
            <a:r>
              <a:rPr lang="en-GB" sz="2200" dirty="0" smtClean="0">
                <a:latin typeface="Avenir Book"/>
                <a:cs typeface="Avenir Book"/>
              </a:rPr>
              <a:t>POUR LA GÉNOMIQUE</a:t>
            </a: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501841"/>
              </p:ext>
            </p:extLst>
          </p:nvPr>
        </p:nvGraphicFramePr>
        <p:xfrm>
          <a:off x="107504" y="5733256"/>
          <a:ext cx="10255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" name="Document" r:id="rId5" imgW="679704" imgH="676656" progId="Word.Document.8">
                  <p:embed/>
                </p:oleObj>
              </mc:Choice>
              <mc:Fallback>
                <p:oleObj name="Document" r:id="rId5" imgW="679704" imgH="6766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5733256"/>
                        <a:ext cx="1025525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9552" y="3356992"/>
            <a:ext cx="7632848" cy="3024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lvl="1" algn="ctr">
              <a:lnSpc>
                <a:spcPct val="110000"/>
              </a:lnSpc>
              <a:spcBef>
                <a:spcPct val="50000"/>
              </a:spcBef>
              <a:spcAft>
                <a:spcPts val="600"/>
              </a:spcAft>
            </a:pPr>
            <a:r>
              <a:rPr lang="fr-FR" sz="1600" dirty="0">
                <a:latin typeface="Avenir Book"/>
                <a:cs typeface="Avenir Book"/>
              </a:rPr>
              <a:t>Claude </a:t>
            </a:r>
            <a:r>
              <a:rPr lang="fr-FR" sz="1600" dirty="0" smtClean="0">
                <a:latin typeface="Avenir Book"/>
                <a:cs typeface="Avenir Book"/>
              </a:rPr>
              <a:t>THERMES</a:t>
            </a: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endParaRPr lang="fr-FR" sz="1600" dirty="0" smtClean="0">
              <a:latin typeface="Avenir Book"/>
              <a:cs typeface="Avenir Book"/>
            </a:endParaRP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r>
              <a:rPr lang="fr-FR" sz="1600" dirty="0" smtClean="0">
                <a:latin typeface="Avenir Book"/>
                <a:cs typeface="Avenir Book"/>
              </a:rPr>
              <a:t>INSTITUT DE BILOGIE INTÉGRATIVE DE LA CELLULE </a:t>
            </a:r>
            <a:r>
              <a:rPr lang="mr-IN" sz="1600" dirty="0" smtClean="0">
                <a:latin typeface="Avenir Book"/>
                <a:cs typeface="Avenir Book"/>
              </a:rPr>
              <a:t>–</a:t>
            </a:r>
            <a:r>
              <a:rPr lang="fr-FR" sz="1600" dirty="0" smtClean="0">
                <a:latin typeface="Avenir Book"/>
                <a:cs typeface="Avenir Book"/>
              </a:rPr>
              <a:t> I2BC</a:t>
            </a: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endParaRPr lang="fr-FR" sz="1600" dirty="0">
              <a:latin typeface="Avenir Book"/>
              <a:cs typeface="Avenir Book"/>
            </a:endParaRP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r>
              <a:rPr lang="fr-FR" sz="1600" dirty="0" smtClean="0">
                <a:latin typeface="Avenir Book"/>
                <a:cs typeface="Avenir Book"/>
              </a:rPr>
              <a:t>GIF-SUR-YVETTE</a:t>
            </a:r>
            <a:endParaRPr lang="fr-FR" sz="1600" dirty="0">
              <a:latin typeface="Avenir Book"/>
              <a:cs typeface="Avenir Book"/>
            </a:endParaRP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endParaRPr lang="fr-FR" sz="1600" dirty="0" smtClean="0">
              <a:latin typeface="Avenir Book"/>
              <a:cs typeface="Avenir Book"/>
            </a:endParaRP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endParaRPr lang="fr-FR" sz="1600" dirty="0">
              <a:latin typeface="Avenir Book"/>
              <a:cs typeface="Avenir Book"/>
            </a:endParaRP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endParaRPr lang="fr-FR" sz="1600" dirty="0" smtClean="0">
              <a:latin typeface="Avenir Book"/>
              <a:cs typeface="Avenir Book"/>
            </a:endParaRPr>
          </a:p>
          <a:p>
            <a:pPr lvl="1" algn="ctr">
              <a:lnSpc>
                <a:spcPct val="110000"/>
              </a:lnSpc>
              <a:spcBef>
                <a:spcPct val="50000"/>
              </a:spcBef>
              <a:spcAft>
                <a:spcPts val="600"/>
              </a:spcAft>
            </a:pPr>
            <a:endParaRPr lang="fr-FR" sz="1600" i="1" dirty="0">
              <a:latin typeface="Avenir Book"/>
              <a:cs typeface="Avenir Book"/>
            </a:endParaRPr>
          </a:p>
          <a:p>
            <a:pPr lvl="1" algn="ctr">
              <a:lnSpc>
                <a:spcPct val="110000"/>
              </a:lnSpc>
              <a:spcBef>
                <a:spcPct val="50000"/>
              </a:spcBef>
              <a:spcAft>
                <a:spcPts val="600"/>
              </a:spcAft>
            </a:pPr>
            <a:r>
              <a:rPr lang="fr-FR" sz="1400" dirty="0">
                <a:effectLst/>
                <a:latin typeface="Avenir Book"/>
                <a:cs typeface="Avenir Book"/>
              </a:rPr>
              <a:t>Diplôme Universitaire en </a:t>
            </a:r>
            <a:r>
              <a:rPr lang="fr-FR" sz="1400" dirty="0" err="1">
                <a:effectLst/>
                <a:latin typeface="Avenir Book"/>
                <a:cs typeface="Avenir Book"/>
              </a:rPr>
              <a:t>Bioinformatique</a:t>
            </a:r>
            <a:r>
              <a:rPr lang="fr-FR" sz="1400" dirty="0">
                <a:effectLst/>
                <a:latin typeface="Avenir Book"/>
                <a:cs typeface="Avenir Book"/>
              </a:rPr>
              <a:t> </a:t>
            </a:r>
            <a:r>
              <a:rPr lang="fr-FR" sz="1400" dirty="0" smtClean="0">
                <a:latin typeface="Avenir Book"/>
                <a:cs typeface="Avenir Book"/>
              </a:rPr>
              <a:t>i</a:t>
            </a:r>
            <a:r>
              <a:rPr lang="fr-FR" sz="1400" dirty="0" smtClean="0">
                <a:effectLst/>
                <a:latin typeface="Avenir Book"/>
                <a:cs typeface="Avenir Book"/>
              </a:rPr>
              <a:t>ntégrative - </a:t>
            </a:r>
            <a:r>
              <a:rPr lang="fr-FR" sz="1400" dirty="0" smtClean="0">
                <a:latin typeface="Avenir Book"/>
                <a:cs typeface="Avenir Book"/>
              </a:rPr>
              <a:t>DU-</a:t>
            </a:r>
            <a:r>
              <a:rPr lang="fr-FR" sz="1400" dirty="0" err="1" smtClean="0">
                <a:latin typeface="Avenir Book"/>
                <a:cs typeface="Avenir Book"/>
              </a:rPr>
              <a:t>Bii</a:t>
            </a:r>
            <a:r>
              <a:rPr lang="fr-FR" sz="1400" dirty="0" smtClean="0">
                <a:latin typeface="Avenir Book"/>
                <a:cs typeface="Avenir Book"/>
              </a:rPr>
              <a:t> - 09/03/2020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32" y="5733256"/>
            <a:ext cx="135931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38056"/>
          <a:stretch/>
        </p:blipFill>
        <p:spPr>
          <a:xfrm>
            <a:off x="1011013" y="980728"/>
            <a:ext cx="6814893" cy="279668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50758" y="2147839"/>
            <a:ext cx="25747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>
                <a:latin typeface="Avenir Book"/>
                <a:cs typeface="Avenir Book"/>
              </a:rPr>
              <a:t>Primer 1: complementary to 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317195" y="3068960"/>
            <a:ext cx="214674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>
                <a:latin typeface="Avenir Book"/>
                <a:cs typeface="Avenir Book"/>
              </a:rPr>
              <a:t>Primer 2: equivalent to L</a:t>
            </a:r>
          </a:p>
        </p:txBody>
      </p:sp>
      <p:pic>
        <p:nvPicPr>
          <p:cNvPr id="5" name="Image 4"/>
          <p:cNvPicPr>
            <a:picLocks/>
          </p:cNvPicPr>
          <p:nvPr/>
        </p:nvPicPr>
        <p:blipFill rotWithShape="1">
          <a:blip r:embed="rId2"/>
          <a:srcRect t="77602"/>
          <a:stretch/>
        </p:blipFill>
        <p:spPr>
          <a:xfrm>
            <a:off x="932436" y="4217965"/>
            <a:ext cx="7383980" cy="101123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81212" y="1057512"/>
            <a:ext cx="21296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Ligate Y-adaptors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497821" y="1531567"/>
            <a:ext cx="323487" cy="14221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83944" t="14700" r="10523" b="82266"/>
          <a:stretch/>
        </p:blipFill>
        <p:spPr>
          <a:xfrm>
            <a:off x="7282511" y="1571764"/>
            <a:ext cx="377054" cy="136950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 bwMode="auto">
          <a:xfrm>
            <a:off x="4424695" y="3794438"/>
            <a:ext cx="0" cy="426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Connecteur droit avec flèche 10"/>
          <p:cNvCxnSpPr/>
          <p:nvPr/>
        </p:nvCxnSpPr>
        <p:spPr bwMode="auto">
          <a:xfrm>
            <a:off x="4424695" y="2906328"/>
            <a:ext cx="0" cy="426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Connecteur droit avec flèche 11"/>
          <p:cNvCxnSpPr/>
          <p:nvPr/>
        </p:nvCxnSpPr>
        <p:spPr bwMode="auto">
          <a:xfrm>
            <a:off x="4424695" y="2005622"/>
            <a:ext cx="0" cy="426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3562063" y="1910811"/>
            <a:ext cx="646974" cy="61627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00319" y="2858923"/>
            <a:ext cx="646974" cy="61627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851920" y="2060848"/>
            <a:ext cx="5205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>
                <a:latin typeface="Avenir Book"/>
                <a:cs typeface="Avenir Book"/>
              </a:rPr>
              <a:t>PCR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854498" y="2947408"/>
            <a:ext cx="5205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>
                <a:latin typeface="Avenir Book"/>
                <a:cs typeface="Avenir Book"/>
              </a:rPr>
              <a:t>PCR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857076" y="3783512"/>
            <a:ext cx="5205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>
                <a:latin typeface="Avenir Book"/>
                <a:cs typeface="Avenir Book"/>
              </a:rPr>
              <a:t>PCR</a:t>
            </a:r>
          </a:p>
        </p:txBody>
      </p:sp>
      <p:cxnSp>
        <p:nvCxnSpPr>
          <p:cNvPr id="24" name="Connecteur droit avec flèche 23"/>
          <p:cNvCxnSpPr/>
          <p:nvPr/>
        </p:nvCxnSpPr>
        <p:spPr bwMode="auto">
          <a:xfrm>
            <a:off x="4427984" y="5554568"/>
            <a:ext cx="0" cy="426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ZoneTexte 24"/>
          <p:cNvSpPr txBox="1"/>
          <p:nvPr/>
        </p:nvSpPr>
        <p:spPr>
          <a:xfrm>
            <a:off x="3684665" y="6165304"/>
            <a:ext cx="1373444" cy="3693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800" dirty="0" err="1" smtClean="0">
                <a:latin typeface="Avenir Book"/>
                <a:cs typeface="Avenir Book"/>
              </a:rPr>
              <a:t>sequencing</a:t>
            </a:r>
            <a:r>
              <a:rPr lang="fr-FR" sz="1800" dirty="0" smtClean="0">
                <a:latin typeface="Avenir Book"/>
                <a:cs typeface="Avenir Book"/>
              </a:rPr>
              <a:t> </a:t>
            </a:r>
            <a:endParaRPr lang="fr-FR" sz="1800" dirty="0">
              <a:latin typeface="Avenir Book"/>
              <a:cs typeface="Avenir Book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16" y="5229200"/>
            <a:ext cx="2493446" cy="1224136"/>
          </a:xfrm>
          <a:prstGeom prst="rect">
            <a:avLst/>
          </a:prstGeom>
        </p:spPr>
      </p:pic>
      <p:sp>
        <p:nvSpPr>
          <p:cNvPr id="29" name="Rectangle 77"/>
          <p:cNvSpPr>
            <a:spLocks noChangeArrowheads="1"/>
          </p:cNvSpPr>
          <p:nvPr/>
        </p:nvSpPr>
        <p:spPr bwMode="auto">
          <a:xfrm>
            <a:off x="2505388" y="116632"/>
            <a:ext cx="43398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1 - Preparation of DNA-</a:t>
            </a:r>
            <a:r>
              <a:rPr lang="nl-NL" sz="2000" dirty="0" err="1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s</a:t>
            </a:r>
            <a:r>
              <a:rPr lang="nl-NL" sz="2000" dirty="0" err="1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eq</a:t>
            </a:r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Libraries</a:t>
            </a:r>
          </a:p>
        </p:txBody>
      </p:sp>
      <p:sp>
        <p:nvSpPr>
          <p:cNvPr id="9" name="Accolade ouvrante 8"/>
          <p:cNvSpPr/>
          <p:nvPr/>
        </p:nvSpPr>
        <p:spPr bwMode="auto">
          <a:xfrm>
            <a:off x="1187624" y="4271888"/>
            <a:ext cx="288032" cy="93610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95536" y="4561383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282996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3059832" y="683781"/>
            <a:ext cx="3479304" cy="3771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prstTxWarp prst="textNoShape">
              <a:avLst/>
            </a:prstTxWarp>
            <a:spAutoFit/>
          </a:bodyPr>
          <a:lstStyle/>
          <a:p>
            <a:pPr algn="ctr" defTabSz="449263" eaLnBrk="1">
              <a:lnSpc>
                <a:spcPct val="104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1800" dirty="0" err="1" smtClean="0">
                <a:latin typeface="Avenir Book"/>
                <a:cs typeface="Avenir Book"/>
              </a:rPr>
              <a:t>Nextera</a:t>
            </a:r>
            <a:r>
              <a:rPr lang="en-US" sz="1800" dirty="0" smtClean="0">
                <a:latin typeface="Avenir Book"/>
                <a:cs typeface="Avenir Book"/>
              </a:rPr>
              <a:t> “</a:t>
            </a:r>
            <a:r>
              <a:rPr lang="en-US" sz="1800" dirty="0" err="1" smtClean="0">
                <a:latin typeface="Avenir Book"/>
                <a:cs typeface="Avenir Book"/>
              </a:rPr>
              <a:t>tagmentation</a:t>
            </a:r>
            <a:r>
              <a:rPr lang="en-US" sz="1800" dirty="0" smtClean="0">
                <a:latin typeface="Avenir Book"/>
                <a:cs typeface="Avenir Book"/>
              </a:rPr>
              <a:t>”</a:t>
            </a:r>
            <a:endParaRPr lang="en-US" sz="1800" dirty="0" smtClean="0">
              <a:solidFill>
                <a:srgbClr val="000000"/>
              </a:solidFill>
              <a:latin typeface="Avenir Book"/>
              <a:ea typeface="DejaVu Sans" charset="0"/>
              <a:cs typeface="Avenir Book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lum bright="-8000" contrast="13000"/>
          </a:blip>
          <a:srcRect b="14325"/>
          <a:stretch>
            <a:fillRect/>
          </a:stretch>
        </p:blipFill>
        <p:spPr>
          <a:xfrm>
            <a:off x="2806824" y="1092696"/>
            <a:ext cx="4429472" cy="430959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105400" y="2855168"/>
            <a:ext cx="141657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solidFill>
                  <a:srgbClr val="FF0000"/>
                </a:solidFill>
              </a:rPr>
              <a:t>Tagmentation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-76200" y="3236168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venir Book"/>
                <a:cs typeface="Avenir Book"/>
              </a:rPr>
              <a:t>Dual </a:t>
            </a:r>
            <a:r>
              <a:rPr lang="fr-FR" sz="1200" dirty="0" err="1" smtClean="0">
                <a:latin typeface="Avenir Book"/>
                <a:cs typeface="Avenir Book"/>
              </a:rPr>
              <a:t>barcode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 smtClean="0">
                <a:latin typeface="Avenir Book"/>
                <a:cs typeface="Avenir Book"/>
              </a:rPr>
              <a:t>approach</a:t>
            </a:r>
            <a:endParaRPr lang="fr-FR" sz="1200" dirty="0" smtClean="0">
              <a:latin typeface="Avenir Book"/>
              <a:cs typeface="Avenir Book"/>
            </a:endParaRPr>
          </a:p>
          <a:p>
            <a:pPr algn="ctr"/>
            <a:endParaRPr lang="fr-FR" sz="1200" dirty="0" smtClean="0">
              <a:latin typeface="Avenir Book"/>
              <a:cs typeface="Avenir Book"/>
            </a:endParaRPr>
          </a:p>
          <a:p>
            <a:pPr algn="ctr"/>
            <a:endParaRPr lang="fr-FR" sz="1200" dirty="0" smtClean="0">
              <a:latin typeface="Avenir Book"/>
              <a:cs typeface="Avenir Book"/>
            </a:endParaRPr>
          </a:p>
          <a:p>
            <a:pPr algn="ctr"/>
            <a:r>
              <a:rPr lang="fr-FR" sz="1200" dirty="0" smtClean="0">
                <a:latin typeface="Avenir Book"/>
                <a:cs typeface="Avenir Book"/>
              </a:rPr>
              <a:t>up to 96 </a:t>
            </a:r>
            <a:r>
              <a:rPr lang="fr-FR" sz="1200" dirty="0" err="1" smtClean="0">
                <a:latin typeface="Avenir Book"/>
                <a:cs typeface="Avenir Book"/>
              </a:rPr>
              <a:t>indexed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 smtClean="0">
                <a:latin typeface="Avenir Book"/>
                <a:cs typeface="Avenir Book"/>
              </a:rPr>
              <a:t>samples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endParaRPr lang="fr-FR" sz="1200" dirty="0">
              <a:latin typeface="Avenir Book"/>
              <a:cs typeface="Avenir Book"/>
            </a:endParaRPr>
          </a:p>
        </p:txBody>
      </p:sp>
      <p:sp>
        <p:nvSpPr>
          <p:cNvPr id="8" name="Flèche vers le bas 7"/>
          <p:cNvSpPr/>
          <p:nvPr/>
        </p:nvSpPr>
        <p:spPr bwMode="auto">
          <a:xfrm>
            <a:off x="914400" y="3543651"/>
            <a:ext cx="152400" cy="31739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venir Book"/>
              <a:ea typeface="ＭＳ Ｐゴシック" charset="-128"/>
              <a:cs typeface="Avenir Book"/>
            </a:endParaRPr>
          </a:p>
        </p:txBody>
      </p:sp>
      <p:sp>
        <p:nvSpPr>
          <p:cNvPr id="9" name="ZoneTexte 3"/>
          <p:cNvSpPr txBox="1">
            <a:spLocks noChangeArrowheads="1"/>
          </p:cNvSpPr>
          <p:nvPr/>
        </p:nvSpPr>
        <p:spPr bwMode="auto">
          <a:xfrm>
            <a:off x="181000" y="1294656"/>
            <a:ext cx="2590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Tagment</a:t>
            </a:r>
            <a:r>
              <a:rPr lang="fr-FR" sz="1200" dirty="0" smtClean="0">
                <a:solidFill>
                  <a:srgbClr val="FF0000"/>
                </a:solidFill>
                <a:latin typeface="Avenir Book"/>
                <a:cs typeface="Avenir Book"/>
              </a:rPr>
              <a:t> Enzyme </a:t>
            </a:r>
            <a:r>
              <a:rPr lang="fr-FR" sz="1200" dirty="0" smtClean="0">
                <a:latin typeface="Avenir Book"/>
                <a:cs typeface="Avenir Book"/>
              </a:rPr>
              <a:t>fragments DNA and  attaches </a:t>
            </a:r>
            <a:r>
              <a:rPr lang="fr-FR" sz="1200" dirty="0" err="1" smtClean="0">
                <a:latin typeface="Avenir Book"/>
                <a:cs typeface="Avenir Book"/>
              </a:rPr>
              <a:t>junction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 smtClean="0">
                <a:latin typeface="Avenir Book"/>
                <a:cs typeface="Avenir Book"/>
              </a:rPr>
              <a:t>adapters</a:t>
            </a:r>
            <a:r>
              <a:rPr lang="fr-FR" sz="1200" dirty="0" smtClean="0">
                <a:latin typeface="Avenir Book"/>
                <a:cs typeface="Avenir Book"/>
              </a:rPr>
              <a:t> (</a:t>
            </a:r>
            <a:r>
              <a:rPr lang="fr-FR" sz="1200" dirty="0" err="1" smtClean="0">
                <a:latin typeface="Avenir Book"/>
                <a:cs typeface="Avenir Book"/>
              </a:rPr>
              <a:t>blue</a:t>
            </a:r>
            <a:r>
              <a:rPr lang="fr-FR" sz="1200" dirty="0" smtClean="0">
                <a:latin typeface="Avenir Book"/>
                <a:cs typeface="Avenir Book"/>
              </a:rPr>
              <a:t> and green) to </a:t>
            </a:r>
            <a:r>
              <a:rPr lang="fr-FR" sz="1200" dirty="0" err="1" smtClean="0">
                <a:latin typeface="Avenir Book"/>
                <a:cs typeface="Avenir Book"/>
              </a:rPr>
              <a:t>both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 smtClean="0">
                <a:latin typeface="Avenir Book"/>
                <a:cs typeface="Avenir Book"/>
              </a:rPr>
              <a:t>ends</a:t>
            </a:r>
            <a:r>
              <a:rPr lang="fr-FR" sz="1200" dirty="0" smtClean="0">
                <a:latin typeface="Avenir Book"/>
                <a:cs typeface="Avenir Book"/>
              </a:rPr>
              <a:t> of the </a:t>
            </a:r>
            <a:r>
              <a:rPr lang="fr-FR" sz="1200" dirty="0" err="1" smtClean="0">
                <a:latin typeface="Avenir Book"/>
                <a:cs typeface="Avenir Book"/>
              </a:rPr>
              <a:t>tagmented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 smtClean="0">
                <a:latin typeface="Avenir Book"/>
                <a:cs typeface="Avenir Book"/>
              </a:rPr>
              <a:t>molecule</a:t>
            </a:r>
            <a:endParaRPr lang="fr-FR" sz="1200" dirty="0" smtClean="0">
              <a:latin typeface="Avenir Book"/>
              <a:cs typeface="Avenir Book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lum bright="-8000" contrast="13000"/>
          </a:blip>
          <a:srcRect t="88661" b="1260"/>
          <a:stretch>
            <a:fillRect/>
          </a:stretch>
        </p:blipFill>
        <p:spPr>
          <a:xfrm>
            <a:off x="1524000" y="5340844"/>
            <a:ext cx="6909736" cy="790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03648" y="6341258"/>
            <a:ext cx="6624736" cy="338554"/>
          </a:xfrm>
          <a:prstGeom prst="rect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/>
            <a:r>
              <a:rPr lang="nl-NL" sz="1600" dirty="0" err="1" smtClean="0">
                <a:latin typeface="Avenir Book"/>
                <a:cs typeface="Avenir Book"/>
                <a:sym typeface="Wingdings" charset="2"/>
              </a:rPr>
              <a:t>requires</a:t>
            </a:r>
            <a:r>
              <a:rPr lang="nl-NL" sz="1600" dirty="0" smtClean="0">
                <a:latin typeface="Avenir Book"/>
                <a:cs typeface="Avenir Book"/>
                <a:sym typeface="Wingdings" charset="2"/>
              </a:rPr>
              <a:t> small </a:t>
            </a:r>
            <a:r>
              <a:rPr lang="nl-NL" sz="1600" dirty="0" err="1" smtClean="0">
                <a:latin typeface="Avenir Book"/>
                <a:cs typeface="Avenir Book"/>
                <a:sym typeface="Wingdings" charset="2"/>
              </a:rPr>
              <a:t>quantities</a:t>
            </a:r>
            <a:r>
              <a:rPr lang="nl-NL" sz="1600" dirty="0" smtClean="0">
                <a:latin typeface="Avenir Book"/>
                <a:cs typeface="Avenir Book"/>
                <a:sym typeface="Wingdings" charset="2"/>
              </a:rPr>
              <a:t> 1ng (</a:t>
            </a:r>
            <a:r>
              <a:rPr lang="nl-NL" sz="1600" dirty="0" err="1" smtClean="0">
                <a:latin typeface="Avenir Book"/>
                <a:cs typeface="Avenir Book"/>
                <a:sym typeface="Wingdings" charset="2"/>
              </a:rPr>
              <a:t>bacteria</a:t>
            </a:r>
            <a:r>
              <a:rPr lang="nl-NL" sz="1600" dirty="0" smtClean="0">
                <a:latin typeface="Avenir Book"/>
                <a:cs typeface="Avenir Book"/>
                <a:sym typeface="Wingdings" charset="2"/>
              </a:rPr>
              <a:t>) </a:t>
            </a:r>
            <a:r>
              <a:rPr lang="nl-NL" sz="1600" dirty="0" err="1" smtClean="0">
                <a:latin typeface="Avenir Book"/>
                <a:cs typeface="Avenir Book"/>
                <a:sym typeface="Wingdings" charset="2"/>
              </a:rPr>
              <a:t>to</a:t>
            </a:r>
            <a:r>
              <a:rPr lang="nl-NL" sz="1600" dirty="0" smtClean="0">
                <a:latin typeface="Avenir Book"/>
                <a:cs typeface="Avenir Book"/>
                <a:sym typeface="Wingdings" charset="2"/>
              </a:rPr>
              <a:t> 50 </a:t>
            </a:r>
            <a:r>
              <a:rPr lang="nl-NL" sz="1600" dirty="0" err="1" smtClean="0">
                <a:latin typeface="Avenir Book"/>
                <a:cs typeface="Avenir Book"/>
                <a:sym typeface="Wingdings" charset="2"/>
              </a:rPr>
              <a:t>ng</a:t>
            </a:r>
            <a:r>
              <a:rPr lang="nl-NL" sz="1600" dirty="0" smtClean="0">
                <a:latin typeface="Avenir Book"/>
                <a:cs typeface="Avenir Book"/>
                <a:sym typeface="Wingdings" charset="2"/>
              </a:rPr>
              <a:t> (human)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67000" y="1236712"/>
            <a:ext cx="2317230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rgbClr val="FF0000"/>
                </a:solidFill>
              </a:rPr>
              <a:t>Transposomes</a:t>
            </a:r>
            <a:r>
              <a:rPr lang="fr-FR" sz="1100" dirty="0" smtClean="0">
                <a:solidFill>
                  <a:srgbClr val="FF0000"/>
                </a:solidFill>
              </a:rPr>
              <a:t> / </a:t>
            </a:r>
            <a:r>
              <a:rPr lang="fr-FR" sz="1100" dirty="0" err="1" smtClean="0">
                <a:solidFill>
                  <a:srgbClr val="FF0000"/>
                </a:solidFill>
              </a:rPr>
              <a:t>Tagment</a:t>
            </a:r>
            <a:r>
              <a:rPr lang="fr-FR" sz="1100" dirty="0" smtClean="0">
                <a:solidFill>
                  <a:srgbClr val="FF0000"/>
                </a:solidFill>
              </a:rPr>
              <a:t> Enzyme</a:t>
            </a:r>
            <a:endParaRPr lang="fr-FR" sz="1100" dirty="0"/>
          </a:p>
        </p:txBody>
      </p:sp>
      <p:sp>
        <p:nvSpPr>
          <p:cNvPr id="16" name="Rectangle 77"/>
          <p:cNvSpPr>
            <a:spLocks noChangeArrowheads="1"/>
          </p:cNvSpPr>
          <p:nvPr/>
        </p:nvSpPr>
        <p:spPr bwMode="auto">
          <a:xfrm>
            <a:off x="2505388" y="116632"/>
            <a:ext cx="43398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1 - Preparation of DNA-</a:t>
            </a:r>
            <a:r>
              <a:rPr lang="nl-NL" sz="2000" dirty="0" err="1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s</a:t>
            </a:r>
            <a:r>
              <a:rPr lang="nl-NL" sz="2000" dirty="0" err="1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eq</a:t>
            </a:r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Libraries</a:t>
            </a:r>
          </a:p>
        </p:txBody>
      </p:sp>
    </p:spTree>
    <p:extLst>
      <p:ext uri="{BB962C8B-B14F-4D97-AF65-F5344CB8AC3E}">
        <p14:creationId xmlns:p14="http://schemas.microsoft.com/office/powerpoint/2010/main" val="4231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38"/>
          <a:stretch>
            <a:fillRect/>
          </a:stretch>
        </p:blipFill>
        <p:spPr bwMode="auto">
          <a:xfrm>
            <a:off x="609601" y="3259733"/>
            <a:ext cx="7778824" cy="181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ZoneTexte 1"/>
          <p:cNvSpPr txBox="1">
            <a:spLocks noChangeArrowheads="1"/>
          </p:cNvSpPr>
          <p:nvPr/>
        </p:nvSpPr>
        <p:spPr bwMode="auto">
          <a:xfrm>
            <a:off x="1116013" y="4894745"/>
            <a:ext cx="1622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adapter sequence</a:t>
            </a:r>
          </a:p>
        </p:txBody>
      </p:sp>
      <p:cxnSp>
        <p:nvCxnSpPr>
          <p:cNvPr id="24580" name="Connecteur droit avec flèche 3"/>
          <p:cNvCxnSpPr>
            <a:cxnSpLocks noChangeShapeType="1"/>
          </p:cNvCxnSpPr>
          <p:nvPr/>
        </p:nvCxnSpPr>
        <p:spPr bwMode="auto">
          <a:xfrm flipH="1">
            <a:off x="1820863" y="4751870"/>
            <a:ext cx="360362" cy="142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581" name="ZoneTexte 6"/>
          <p:cNvSpPr txBox="1">
            <a:spLocks noChangeArrowheads="1"/>
          </p:cNvSpPr>
          <p:nvPr/>
        </p:nvSpPr>
        <p:spPr bwMode="auto">
          <a:xfrm>
            <a:off x="6118225" y="4915382"/>
            <a:ext cx="1622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adapter sequence</a:t>
            </a:r>
          </a:p>
        </p:txBody>
      </p:sp>
      <p:cxnSp>
        <p:nvCxnSpPr>
          <p:cNvPr id="24582" name="Connecteur droit avec flèche 7"/>
          <p:cNvCxnSpPr>
            <a:cxnSpLocks noChangeShapeType="1"/>
          </p:cNvCxnSpPr>
          <p:nvPr/>
        </p:nvCxnSpPr>
        <p:spPr bwMode="auto">
          <a:xfrm>
            <a:off x="6443663" y="4699482"/>
            <a:ext cx="38100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ZoneTexte 7"/>
          <p:cNvSpPr txBox="1"/>
          <p:nvPr/>
        </p:nvSpPr>
        <p:spPr>
          <a:xfrm>
            <a:off x="2388649" y="914817"/>
            <a:ext cx="4662158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fr-FR" sz="1600" dirty="0" smtClean="0">
                <a:latin typeface="Avenir Book"/>
                <a:cs typeface="Avenir Book"/>
              </a:rPr>
              <a:t>SINGLE READ  and  PAIRED-END SEQUENCING</a:t>
            </a:r>
            <a:endParaRPr lang="fr-FR" sz="1600" dirty="0">
              <a:latin typeface="Avenir Book"/>
              <a:cs typeface="Avenir Book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789040"/>
            <a:ext cx="7524328" cy="255269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t="45184" r="58889" b="20018"/>
          <a:stretch/>
        </p:blipFill>
        <p:spPr>
          <a:xfrm>
            <a:off x="683568" y="2087121"/>
            <a:ext cx="3168352" cy="90983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83568" y="1628800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800" b="1" u="sng" dirty="0" smtClean="0"/>
              <a:t>Single end</a:t>
            </a:r>
            <a:r>
              <a:rPr lang="fr-FR" sz="1800" dirty="0" smtClean="0"/>
              <a:t>: </a:t>
            </a:r>
            <a:r>
              <a:rPr lang="fr-FR" sz="1800" dirty="0" err="1" smtClean="0"/>
              <a:t>Sequence</a:t>
            </a:r>
            <a:r>
              <a:rPr lang="fr-FR" sz="1800" dirty="0" smtClean="0"/>
              <a:t> one </a:t>
            </a:r>
            <a:r>
              <a:rPr lang="fr-FR" sz="1800" dirty="0" err="1" smtClean="0"/>
              <a:t>physical</a:t>
            </a:r>
            <a:r>
              <a:rPr lang="fr-FR" sz="1800" dirty="0" smtClean="0"/>
              <a:t> end of DNA fragment</a:t>
            </a:r>
            <a:endParaRPr lang="fr-FR" sz="1800" dirty="0"/>
          </a:p>
        </p:txBody>
      </p:sp>
      <p:sp>
        <p:nvSpPr>
          <p:cNvPr id="11" name="Rectangle 77"/>
          <p:cNvSpPr>
            <a:spLocks noChangeArrowheads="1"/>
          </p:cNvSpPr>
          <p:nvPr/>
        </p:nvSpPr>
        <p:spPr bwMode="auto">
          <a:xfrm>
            <a:off x="2505388" y="116632"/>
            <a:ext cx="43398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1 - Preparation of DNA-</a:t>
            </a:r>
            <a:r>
              <a:rPr lang="nl-NL" sz="2000" dirty="0" err="1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s</a:t>
            </a:r>
            <a:r>
              <a:rPr lang="nl-NL" sz="2000" dirty="0" err="1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eq</a:t>
            </a:r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Libraries</a:t>
            </a:r>
          </a:p>
        </p:txBody>
      </p:sp>
    </p:spTree>
    <p:extLst>
      <p:ext uri="{BB962C8B-B14F-4D97-AF65-F5344CB8AC3E}">
        <p14:creationId xmlns:p14="http://schemas.microsoft.com/office/powerpoint/2010/main" val="22928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5494" b="86405"/>
          <a:stretch/>
        </p:blipFill>
        <p:spPr>
          <a:xfrm>
            <a:off x="178816" y="836712"/>
            <a:ext cx="8641656" cy="8661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6944" r="68472"/>
          <a:stretch/>
        </p:blipFill>
        <p:spPr>
          <a:xfrm>
            <a:off x="1727815" y="2420888"/>
            <a:ext cx="2412137" cy="44275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68611" t="17143"/>
          <a:stretch/>
        </p:blipFill>
        <p:spPr>
          <a:xfrm>
            <a:off x="5580376" y="2420888"/>
            <a:ext cx="2376000" cy="4369980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 bwMode="auto">
          <a:xfrm flipH="1">
            <a:off x="3347864" y="1844824"/>
            <a:ext cx="1008112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Connecteur droit avec flèche 7"/>
          <p:cNvCxnSpPr/>
          <p:nvPr/>
        </p:nvCxnSpPr>
        <p:spPr bwMode="auto">
          <a:xfrm>
            <a:off x="5508104" y="1853332"/>
            <a:ext cx="1008112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ZoneTexte 8"/>
          <p:cNvSpPr txBox="1"/>
          <p:nvPr/>
        </p:nvSpPr>
        <p:spPr>
          <a:xfrm>
            <a:off x="323528" y="2102659"/>
            <a:ext cx="13747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Kit </a:t>
            </a:r>
            <a:r>
              <a:rPr lang="fr-FR" sz="1000" dirty="0" err="1" smtClean="0"/>
              <a:t>smalRNA</a:t>
            </a:r>
            <a:r>
              <a:rPr lang="fr-FR" sz="1000" dirty="0" smtClean="0"/>
              <a:t> illumina</a:t>
            </a:r>
            <a:endParaRPr lang="fr-FR" sz="1000" dirty="0"/>
          </a:p>
        </p:txBody>
      </p:sp>
      <p:sp>
        <p:nvSpPr>
          <p:cNvPr id="10" name="ZoneTexte 9"/>
          <p:cNvSpPr txBox="1"/>
          <p:nvPr/>
        </p:nvSpPr>
        <p:spPr>
          <a:xfrm>
            <a:off x="4211960" y="1639833"/>
            <a:ext cx="149354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bo</a:t>
            </a:r>
            <a:r>
              <a:rPr lang="fr-FR" sz="1200" dirty="0" smtClean="0"/>
              <a:t>th are directional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372200" y="2924944"/>
            <a:ext cx="279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5’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7388625" y="2924944"/>
            <a:ext cx="279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3</a:t>
            </a:r>
            <a:r>
              <a:rPr lang="fr-FR" sz="1000" dirty="0" smtClean="0"/>
              <a:t>’</a:t>
            </a:r>
            <a:endParaRPr lang="fr-FR" sz="1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483768" y="3038763"/>
            <a:ext cx="279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5’</a:t>
            </a:r>
            <a:endParaRPr lang="fr-FR" sz="1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525593" y="3059971"/>
            <a:ext cx="279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3</a:t>
            </a:r>
            <a:r>
              <a:rPr lang="fr-FR" sz="1000" dirty="0" smtClean="0"/>
              <a:t>’</a:t>
            </a:r>
            <a:endParaRPr lang="fr-FR" sz="1000" dirty="0"/>
          </a:p>
        </p:txBody>
      </p:sp>
      <p:sp>
        <p:nvSpPr>
          <p:cNvPr id="15" name="Rectangle 77"/>
          <p:cNvSpPr>
            <a:spLocks noChangeArrowheads="1"/>
          </p:cNvSpPr>
          <p:nvPr/>
        </p:nvSpPr>
        <p:spPr bwMode="auto">
          <a:xfrm>
            <a:off x="2524369" y="116632"/>
            <a:ext cx="4301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1 - Preparation of RNA-</a:t>
            </a:r>
            <a:r>
              <a:rPr lang="nl-NL" sz="2000" dirty="0" err="1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s</a:t>
            </a:r>
            <a:r>
              <a:rPr lang="nl-NL" sz="2000" dirty="0" err="1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eq</a:t>
            </a:r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Libraries</a:t>
            </a:r>
          </a:p>
        </p:txBody>
      </p:sp>
    </p:spTree>
    <p:extLst>
      <p:ext uri="{BB962C8B-B14F-4D97-AF65-F5344CB8AC3E}">
        <p14:creationId xmlns:p14="http://schemas.microsoft.com/office/powerpoint/2010/main" val="40708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22650" y="1196752"/>
            <a:ext cx="786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u="sng" dirty="0" smtClean="0"/>
              <a:t>Protocole</a:t>
            </a:r>
            <a:endParaRPr lang="fr-FR" sz="1200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122650" y="2651780"/>
            <a:ext cx="1358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u="sng" dirty="0" smtClean="0"/>
              <a:t>Matériel de départ</a:t>
            </a:r>
            <a:endParaRPr lang="fr-FR" sz="1200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122650" y="3657213"/>
            <a:ext cx="82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u="sng" dirty="0"/>
              <a:t>A</a:t>
            </a:r>
            <a:r>
              <a:rPr lang="fr-FR" sz="1200" u="sng" dirty="0" smtClean="0"/>
              <a:t>vantages</a:t>
            </a:r>
            <a:endParaRPr lang="fr-FR" sz="1200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122650" y="5014332"/>
            <a:ext cx="105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u="sng" dirty="0" smtClean="0"/>
              <a:t>inconvénients</a:t>
            </a:r>
            <a:endParaRPr lang="fr-FR" sz="1200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5576777" y="1196752"/>
            <a:ext cx="310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/>
              <a:t>Nextera</a:t>
            </a:r>
            <a:r>
              <a:rPr lang="fr-FR" sz="1200" b="1" dirty="0" smtClean="0"/>
              <a:t> </a:t>
            </a:r>
            <a:r>
              <a:rPr lang="fr-FR" sz="1200" dirty="0" smtClean="0"/>
              <a:t>(kit </a:t>
            </a:r>
            <a:r>
              <a:rPr lang="fr-FR" sz="1200" dirty="0" err="1" smtClean="0"/>
              <a:t>Nextera</a:t>
            </a:r>
            <a:r>
              <a:rPr lang="fr-FR" sz="1200" dirty="0" smtClean="0"/>
              <a:t> Illumina)</a:t>
            </a:r>
          </a:p>
          <a:p>
            <a:endParaRPr lang="fr-FR" sz="1200" dirty="0" smtClean="0"/>
          </a:p>
          <a:p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PRINCIPE : ajout d’</a:t>
            </a:r>
            <a:r>
              <a:rPr lang="fr-FR" sz="1200" dirty="0" err="1" smtClean="0"/>
              <a:t>adpatateurs</a:t>
            </a:r>
            <a:r>
              <a:rPr lang="fr-FR" sz="1200" dirty="0" smtClean="0"/>
              <a:t> et fragmentation par </a:t>
            </a:r>
            <a:r>
              <a:rPr lang="fr-FR" sz="1200" dirty="0" err="1" smtClean="0"/>
              <a:t>Tagmentation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597781" y="1208757"/>
            <a:ext cx="386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Illumina </a:t>
            </a:r>
            <a:r>
              <a:rPr lang="fr-FR" sz="1200" b="1" dirty="0" err="1" smtClean="0"/>
              <a:t>Truseq</a:t>
            </a:r>
            <a:r>
              <a:rPr lang="fr-FR" sz="1200" b="1" dirty="0" smtClean="0"/>
              <a:t> </a:t>
            </a:r>
            <a:r>
              <a:rPr lang="fr-FR" sz="1200" dirty="0" smtClean="0"/>
              <a:t>(nombreux kits disponibles dans le commerce, chez tous les fournisseurs de produits de bio mol)</a:t>
            </a:r>
          </a:p>
          <a:p>
            <a:endParaRPr lang="fr-FR" sz="1200" dirty="0" smtClean="0"/>
          </a:p>
          <a:p>
            <a:r>
              <a:rPr lang="fr-FR" sz="1200" dirty="0" smtClean="0"/>
              <a:t>PRINCIPE : Ligation d’adaptateurs sur fragments d’ADN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511355" y="2655860"/>
            <a:ext cx="2603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 ADN génomique, 50 </a:t>
            </a:r>
            <a:r>
              <a:rPr lang="fr-FR" sz="1200" dirty="0" err="1" smtClean="0"/>
              <a:t>ng</a:t>
            </a:r>
            <a:r>
              <a:rPr lang="fr-FR" sz="1200" dirty="0" smtClean="0"/>
              <a:t> (input fixe)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614886" y="2655262"/>
            <a:ext cx="3242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ADN génomique </a:t>
            </a:r>
            <a:r>
              <a:rPr lang="fr-FR" sz="1200" dirty="0" smtClean="0"/>
              <a:t>fragmenté (fragmentation enzymatique ou mécanique)</a:t>
            </a:r>
            <a:endParaRPr lang="fr-FR" sz="1200" dirty="0"/>
          </a:p>
          <a:p>
            <a:r>
              <a:rPr lang="fr-FR" sz="1200" dirty="0" smtClean="0"/>
              <a:t>Fragments d’ADN double brin (par ex </a:t>
            </a:r>
            <a:r>
              <a:rPr lang="fr-FR" sz="1200" dirty="0" err="1" smtClean="0"/>
              <a:t>ChIP</a:t>
            </a:r>
            <a:r>
              <a:rPr lang="fr-FR" sz="1200" dirty="0" smtClean="0"/>
              <a:t>)</a:t>
            </a:r>
          </a:p>
          <a:p>
            <a:r>
              <a:rPr lang="fr-FR" sz="1200" dirty="0" smtClean="0"/>
              <a:t>Toutes quantités de 1 à 5000 </a:t>
            </a:r>
            <a:r>
              <a:rPr lang="fr-FR" sz="1200" dirty="0" err="1" smtClean="0"/>
              <a:t>ng</a:t>
            </a:r>
            <a:endParaRPr lang="fr-FR" sz="1200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5570964" y="3644493"/>
            <a:ext cx="1157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Très rapide (3h)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435327" y="5001215"/>
            <a:ext cx="32443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1200" dirty="0" smtClean="0"/>
              <a:t>Très sensible à qualité de l’ADN de départ (intégrité, pureté)</a:t>
            </a:r>
            <a:endParaRPr lang="fr-FR" sz="1200" dirty="0"/>
          </a:p>
          <a:p>
            <a:pPr marL="171450" indent="-171450">
              <a:buFont typeface="Arial"/>
              <a:buChar char="•"/>
            </a:pPr>
            <a:r>
              <a:rPr lang="fr-FR" sz="1200" dirty="0" smtClean="0"/>
              <a:t>Contrôle de la taille des fragments obtenus parfois difficile</a:t>
            </a:r>
            <a:endParaRPr lang="fr-FR" sz="1200" dirty="0"/>
          </a:p>
          <a:p>
            <a:pPr marL="171450" indent="-171450">
              <a:buFont typeface="Arial"/>
              <a:buChar char="•"/>
            </a:pPr>
            <a:r>
              <a:rPr lang="fr-FR" sz="1200" dirty="0" smtClean="0"/>
              <a:t>PCR obligatoire</a:t>
            </a:r>
          </a:p>
          <a:p>
            <a:pPr marL="171450" indent="-171450">
              <a:buFont typeface="Arial"/>
              <a:buChar char="•"/>
            </a:pPr>
            <a:r>
              <a:rPr lang="fr-FR" sz="1200" dirty="0" smtClean="0"/>
              <a:t>Extrémités des fragments de l’ADN de départ sont perdues (ex : génome de phage)</a:t>
            </a:r>
            <a:endParaRPr lang="fr-FR" sz="1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453765" y="3646661"/>
            <a:ext cx="4094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1200" dirty="0" smtClean="0"/>
              <a:t>Adaptable à tout type d’ADN double brin</a:t>
            </a:r>
            <a:endParaRPr lang="fr-FR" sz="1200" dirty="0"/>
          </a:p>
          <a:p>
            <a:pPr marL="171450" indent="-171450">
              <a:buFont typeface="Arial"/>
              <a:buChar char="•"/>
            </a:pPr>
            <a:r>
              <a:rPr lang="fr-FR" sz="1200" dirty="0" smtClean="0"/>
              <a:t>Bon contrôle de la taille finales (</a:t>
            </a:r>
            <a:r>
              <a:rPr lang="fr-FR" sz="1200" dirty="0" err="1" smtClean="0"/>
              <a:t>purif</a:t>
            </a:r>
            <a:r>
              <a:rPr lang="fr-FR" sz="1200" dirty="0" smtClean="0"/>
              <a:t> sur gel ou sur billes magnétiques)</a:t>
            </a:r>
          </a:p>
          <a:p>
            <a:pPr marL="171450" indent="-171450">
              <a:buFont typeface="Arial"/>
              <a:buChar char="•"/>
            </a:pPr>
            <a:r>
              <a:rPr lang="fr-FR" sz="1200" dirty="0" smtClean="0"/>
              <a:t>Fonctionne également sans PCR si la quantité de matériel suffisante (&gt;100ng)</a:t>
            </a:r>
          </a:p>
          <a:p>
            <a:pPr marL="171450" indent="-171450">
              <a:buFont typeface="Arial"/>
              <a:buChar char="•"/>
            </a:pPr>
            <a:r>
              <a:rPr lang="fr-FR" sz="1200" dirty="0" smtClean="0"/>
              <a:t>Fonctionne bien même avec des petites quantités</a:t>
            </a:r>
            <a:endParaRPr lang="fr-FR" sz="1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500774" y="5014333"/>
            <a:ext cx="3549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1200" dirty="0" smtClean="0"/>
              <a:t>Protocole long si fragmentation mécanique</a:t>
            </a:r>
          </a:p>
          <a:p>
            <a:pPr marL="171450" indent="-171450">
              <a:buFont typeface="Arial"/>
              <a:buChar char="•"/>
            </a:pPr>
            <a:r>
              <a:rPr lang="fr-FR" sz="1200" dirty="0" smtClean="0"/>
              <a:t>Possibilité de formation de dimères d’adaptateurs (perte de </a:t>
            </a:r>
            <a:r>
              <a:rPr lang="fr-FR" sz="1200" dirty="0" err="1" smtClean="0"/>
              <a:t>reads</a:t>
            </a:r>
            <a:r>
              <a:rPr lang="fr-FR" sz="1200" dirty="0" smtClean="0"/>
              <a:t>, perte de qualité) ; il existe des kits qui permettent de réduire la formation de dimères</a:t>
            </a:r>
            <a:endParaRPr lang="fr-FR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411778" y="194557"/>
            <a:ext cx="235744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 smtClean="0"/>
              <a:t>Banques à partir d’ADN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524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1220754"/>
            <a:ext cx="688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u="sng" dirty="0" smtClean="0"/>
              <a:t>Protocole</a:t>
            </a:r>
            <a:endParaRPr lang="fr-FR" sz="1000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1967497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u="sng" dirty="0" smtClean="0"/>
              <a:t>Matériel de départ</a:t>
            </a:r>
            <a:endParaRPr lang="fr-FR" sz="1000" u="sng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368464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u="sng" dirty="0"/>
              <a:t>A</a:t>
            </a:r>
            <a:r>
              <a:rPr lang="fr-FR" sz="1000" u="sng" dirty="0" smtClean="0"/>
              <a:t>vantages</a:t>
            </a:r>
            <a:endParaRPr lang="fr-FR" sz="1000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5093386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u="sng" dirty="0" smtClean="0"/>
              <a:t>inconvénients</a:t>
            </a:r>
            <a:endParaRPr lang="fr-FR" sz="1000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6156250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u="sng" dirty="0" smtClean="0"/>
              <a:t>Remarques</a:t>
            </a:r>
            <a:endParaRPr lang="fr-FR" sz="1000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1222118" y="1204657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 smtClean="0"/>
              <a:t>TruSeq</a:t>
            </a:r>
            <a:r>
              <a:rPr lang="fr-FR" sz="1000" b="1" dirty="0" smtClean="0"/>
              <a:t> </a:t>
            </a:r>
            <a:r>
              <a:rPr lang="fr-FR" sz="1000" b="1" dirty="0" err="1" smtClean="0"/>
              <a:t>small</a:t>
            </a:r>
            <a:r>
              <a:rPr lang="fr-FR" sz="1000" b="1" dirty="0" smtClean="0"/>
              <a:t> RNA </a:t>
            </a:r>
          </a:p>
          <a:p>
            <a:r>
              <a:rPr lang="fr-FR" sz="1000" dirty="0" smtClean="0"/>
              <a:t>(Kit Illumina ou autres fournisseurs (NEB))</a:t>
            </a:r>
            <a:endParaRPr lang="fr-FR" sz="1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443644" y="1113244"/>
            <a:ext cx="259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/>
              <a:t>SMART-</a:t>
            </a:r>
            <a:r>
              <a:rPr lang="fr-FR" sz="1000" b="1" dirty="0" err="1" smtClean="0"/>
              <a:t>Seq</a:t>
            </a:r>
            <a:r>
              <a:rPr lang="fr-FR" sz="1000" b="1" dirty="0" smtClean="0"/>
              <a:t> V4 (</a:t>
            </a:r>
            <a:r>
              <a:rPr lang="fr-FR" sz="1000" b="1" dirty="0" err="1" smtClean="0"/>
              <a:t>Takara</a:t>
            </a:r>
            <a:r>
              <a:rPr lang="fr-FR" sz="1000" b="1" dirty="0" smtClean="0"/>
              <a:t>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33548" y="1951888"/>
            <a:ext cx="20811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Petits </a:t>
            </a:r>
            <a:r>
              <a:rPr lang="fr-FR" sz="1000" dirty="0" err="1" smtClean="0"/>
              <a:t>ARNs</a:t>
            </a:r>
            <a:r>
              <a:rPr lang="fr-FR" sz="1000" dirty="0" smtClean="0"/>
              <a:t> pré-purifiés</a:t>
            </a:r>
          </a:p>
          <a:p>
            <a:r>
              <a:rPr lang="fr-FR" sz="1000" dirty="0" smtClean="0"/>
              <a:t>Peut être utilisé sur de l’ARN fragmenté</a:t>
            </a:r>
            <a:endParaRPr lang="fr-FR" sz="1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644846" y="1947624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100-2000 </a:t>
            </a:r>
            <a:r>
              <a:rPr lang="fr-FR" sz="1000" dirty="0" err="1" smtClean="0"/>
              <a:t>ng</a:t>
            </a:r>
            <a:r>
              <a:rPr lang="fr-FR" sz="1000" dirty="0" smtClean="0"/>
              <a:t> ARN total</a:t>
            </a:r>
            <a:endParaRPr lang="fr-FR" sz="1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6437964" y="1856184"/>
            <a:ext cx="1669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ARN total (</a:t>
            </a:r>
            <a:r>
              <a:rPr lang="fr-FR" sz="1000" dirty="0" err="1" smtClean="0"/>
              <a:t>selection</a:t>
            </a:r>
            <a:r>
              <a:rPr lang="fr-FR" sz="1000" dirty="0" smtClean="0"/>
              <a:t> </a:t>
            </a:r>
            <a:r>
              <a:rPr lang="fr-FR" sz="1000" dirty="0" err="1" smtClean="0"/>
              <a:t>oligodT</a:t>
            </a:r>
            <a:r>
              <a:rPr lang="fr-FR" sz="1000" dirty="0" smtClean="0"/>
              <a:t>)</a:t>
            </a:r>
          </a:p>
          <a:p>
            <a:r>
              <a:rPr lang="fr-FR" sz="1000" dirty="0" smtClean="0"/>
              <a:t>10 </a:t>
            </a:r>
            <a:r>
              <a:rPr lang="fr-FR" sz="1000" dirty="0" err="1" smtClean="0"/>
              <a:t>pg</a:t>
            </a:r>
            <a:r>
              <a:rPr lang="fr-FR" sz="1000" dirty="0" smtClean="0"/>
              <a:t> à 1ng </a:t>
            </a:r>
          </a:p>
          <a:p>
            <a:r>
              <a:rPr lang="fr-FR" sz="1000" dirty="0" smtClean="0"/>
              <a:t>ARN NON DEGRADÉ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0" y="2847174"/>
            <a:ext cx="606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u="sng" dirty="0" smtClean="0"/>
              <a:t>Principe</a:t>
            </a:r>
            <a:endParaRPr lang="fr-FR" sz="1000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1233548" y="2848915"/>
            <a:ext cx="21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Ligation directe d’adaptateurs sur ARN</a:t>
            </a:r>
          </a:p>
          <a:p>
            <a:r>
              <a:rPr lang="fr-FR" sz="1000" dirty="0" smtClean="0"/>
              <a:t>Suivi de Reverse transcription et PCR</a:t>
            </a:r>
          </a:p>
          <a:p>
            <a:endParaRPr lang="fr-FR" sz="1000" dirty="0" smtClean="0"/>
          </a:p>
          <a:p>
            <a:r>
              <a:rPr lang="fr-FR" sz="1000" dirty="0" err="1" smtClean="0"/>
              <a:t>Directionnalité</a:t>
            </a:r>
            <a:r>
              <a:rPr lang="fr-FR" sz="1000" dirty="0" smtClean="0"/>
              <a:t> conservée</a:t>
            </a:r>
            <a:endParaRPr lang="fr-FR" sz="1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3587697" y="2793532"/>
            <a:ext cx="2640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 smtClean="0"/>
              <a:t>Sélection des messagers par </a:t>
            </a:r>
            <a:r>
              <a:rPr lang="fr-FR" sz="1000" dirty="0" err="1" smtClean="0"/>
              <a:t>polyA</a:t>
            </a:r>
            <a:r>
              <a:rPr lang="fr-FR" sz="1000" dirty="0" smtClean="0"/>
              <a:t> ou déplétion des </a:t>
            </a:r>
            <a:r>
              <a:rPr lang="fr-FR" sz="1000" dirty="0" err="1" smtClean="0"/>
              <a:t>ARNs</a:t>
            </a:r>
            <a:r>
              <a:rPr lang="fr-FR" sz="1000" dirty="0" smtClean="0"/>
              <a:t> ribosomiques par méthode </a:t>
            </a:r>
            <a:r>
              <a:rPr lang="fr-FR" sz="1000" dirty="0" err="1" smtClean="0"/>
              <a:t>RiboZero</a:t>
            </a:r>
            <a:r>
              <a:rPr lang="fr-FR" sz="1000" dirty="0" smtClean="0"/>
              <a:t> (au choix)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 smtClean="0"/>
              <a:t>RT par </a:t>
            </a:r>
            <a:r>
              <a:rPr lang="fr-FR" sz="1000" dirty="0" err="1"/>
              <a:t>r</a:t>
            </a:r>
            <a:r>
              <a:rPr lang="fr-FR" sz="1000" dirty="0" err="1" smtClean="0"/>
              <a:t>andom</a:t>
            </a:r>
            <a:r>
              <a:rPr lang="fr-FR" sz="1000" dirty="0" smtClean="0"/>
              <a:t> priming pour obtention d’un </a:t>
            </a:r>
            <a:r>
              <a:rPr lang="fr-FR" sz="1000" dirty="0" err="1" smtClean="0"/>
              <a:t>cDNA</a:t>
            </a:r>
            <a:endParaRPr lang="fr-F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 smtClean="0"/>
              <a:t>Ajout des adaptateurs par ligation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 smtClean="0"/>
              <a:t>Enrichissement PCR</a:t>
            </a:r>
          </a:p>
          <a:p>
            <a:r>
              <a:rPr lang="fr-FR" sz="1000" dirty="0" err="1" smtClean="0"/>
              <a:t>Directionnalité</a:t>
            </a:r>
            <a:r>
              <a:rPr lang="fr-FR" sz="1000" dirty="0" smtClean="0"/>
              <a:t> conservée</a:t>
            </a:r>
          </a:p>
          <a:p>
            <a:endParaRPr lang="fr-FR" sz="1000" dirty="0" smtClean="0"/>
          </a:p>
          <a:p>
            <a:endParaRPr lang="fr-FR" sz="1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436665" y="2841391"/>
            <a:ext cx="2590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Synthèse du </a:t>
            </a:r>
            <a:r>
              <a:rPr lang="fr-FR" sz="1000" dirty="0" err="1" smtClean="0"/>
              <a:t>cDNA</a:t>
            </a:r>
            <a:r>
              <a:rPr lang="fr-FR" sz="1000" dirty="0" smtClean="0"/>
              <a:t> à partir de la queue </a:t>
            </a:r>
            <a:r>
              <a:rPr lang="fr-FR" sz="1000" dirty="0" err="1" smtClean="0"/>
              <a:t>polyA</a:t>
            </a:r>
            <a:r>
              <a:rPr lang="fr-FR" sz="1000" dirty="0" smtClean="0"/>
              <a:t> (</a:t>
            </a:r>
            <a:r>
              <a:rPr lang="fr-FR" sz="1000" dirty="0" err="1" smtClean="0"/>
              <a:t>oligo</a:t>
            </a:r>
            <a:r>
              <a:rPr lang="fr-FR" sz="1000" dirty="0" smtClean="0"/>
              <a:t> </a:t>
            </a:r>
            <a:r>
              <a:rPr lang="fr-FR" sz="1000" dirty="0" err="1" smtClean="0"/>
              <a:t>dT</a:t>
            </a:r>
            <a:r>
              <a:rPr lang="fr-FR" sz="1000" dirty="0" smtClean="0"/>
              <a:t>) puis amplification des messagers.</a:t>
            </a:r>
          </a:p>
          <a:p>
            <a:r>
              <a:rPr lang="fr-FR" sz="1000" dirty="0" smtClean="0"/>
              <a:t>Construction des banques à partir du </a:t>
            </a:r>
            <a:r>
              <a:rPr lang="fr-FR" sz="1000" dirty="0" err="1" smtClean="0"/>
              <a:t>cDNA</a:t>
            </a:r>
            <a:r>
              <a:rPr lang="fr-FR" sz="1000" dirty="0" smtClean="0"/>
              <a:t> obtenu (</a:t>
            </a:r>
            <a:r>
              <a:rPr lang="fr-FR" sz="1000" dirty="0" err="1" smtClean="0"/>
              <a:t>Nextera</a:t>
            </a:r>
            <a:r>
              <a:rPr lang="fr-FR" sz="1000" dirty="0" smtClean="0"/>
              <a:t> ou </a:t>
            </a:r>
            <a:r>
              <a:rPr lang="fr-FR" sz="1000" dirty="0" err="1" smtClean="0"/>
              <a:t>Truseq</a:t>
            </a:r>
            <a:r>
              <a:rPr lang="fr-FR" sz="1000" dirty="0" smtClean="0"/>
              <a:t>)</a:t>
            </a:r>
          </a:p>
          <a:p>
            <a:endParaRPr lang="fr-FR" sz="1000" dirty="0" smtClean="0"/>
          </a:p>
          <a:p>
            <a:r>
              <a:rPr lang="fr-FR" sz="1000" dirty="0" err="1" smtClean="0"/>
              <a:t>Directionnalité</a:t>
            </a:r>
            <a:r>
              <a:rPr lang="fr-FR" sz="1000" dirty="0" smtClean="0"/>
              <a:t> non conservée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587696" y="4296518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1000" dirty="0" smtClean="0"/>
              <a:t>Petites quantités possibles </a:t>
            </a:r>
          </a:p>
          <a:p>
            <a:pPr marL="171450" indent="-171450">
              <a:buFont typeface="Arial"/>
              <a:buChar char="•"/>
            </a:pPr>
            <a:r>
              <a:rPr lang="fr-FR" sz="1000" dirty="0" smtClean="0"/>
              <a:t>Possibilité d’utiliser de l’ARN dégradé avec l’option  </a:t>
            </a:r>
            <a:r>
              <a:rPr lang="fr-FR" sz="1000" dirty="0" err="1" smtClean="0"/>
              <a:t>RiboZero</a:t>
            </a:r>
            <a:r>
              <a:rPr lang="fr-FR" sz="1000" dirty="0" smtClean="0"/>
              <a:t>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587696" y="5127034"/>
            <a:ext cx="26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1000" dirty="0" smtClean="0"/>
              <a:t>Sensible à contamination par ADN génomique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216614" y="5116246"/>
            <a:ext cx="2371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1000" dirty="0" smtClean="0"/>
              <a:t>Long : 2-3 jours de manip</a:t>
            </a:r>
          </a:p>
          <a:p>
            <a:pPr marL="171450" indent="-171450">
              <a:buFont typeface="Arial"/>
              <a:buChar char="•"/>
            </a:pPr>
            <a:r>
              <a:rPr lang="fr-FR" sz="1000" dirty="0" smtClean="0"/>
              <a:t>Peu adapté aux messagers car faible rendement</a:t>
            </a:r>
            <a:endParaRPr lang="fr-FR" sz="10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437964" y="4280812"/>
            <a:ext cx="1873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 smtClean="0"/>
              <a:t>RNA-</a:t>
            </a:r>
            <a:r>
              <a:rPr lang="fr-FR" sz="1000" dirty="0" err="1" smtClean="0"/>
              <a:t>seq</a:t>
            </a:r>
            <a:r>
              <a:rPr lang="fr-FR" sz="1000" dirty="0" smtClean="0"/>
              <a:t> possible </a:t>
            </a:r>
            <a:r>
              <a:rPr lang="fr-FR" sz="1000" dirty="0"/>
              <a:t>même si très </a:t>
            </a:r>
            <a:r>
              <a:rPr lang="fr-FR" sz="1000" dirty="0" smtClean="0"/>
              <a:t>petites quantités d’ARN total.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 err="1" smtClean="0"/>
              <a:t>cDNA</a:t>
            </a:r>
            <a:r>
              <a:rPr lang="fr-FR" sz="1000" dirty="0" smtClean="0"/>
              <a:t> longs</a:t>
            </a:r>
            <a:endParaRPr lang="fr-FR" sz="1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509972" y="5161991"/>
            <a:ext cx="21616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 smtClean="0"/>
              <a:t>ARN non dégradé seulement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 smtClean="0"/>
              <a:t>Coûteux </a:t>
            </a:r>
          </a:p>
          <a:p>
            <a:endParaRPr lang="fr-FR" sz="1000" dirty="0" smtClean="0"/>
          </a:p>
        </p:txBody>
      </p:sp>
      <p:sp>
        <p:nvSpPr>
          <p:cNvPr id="29" name="ZoneTexte 28"/>
          <p:cNvSpPr txBox="1"/>
          <p:nvPr/>
        </p:nvSpPr>
        <p:spPr>
          <a:xfrm>
            <a:off x="3420594" y="194557"/>
            <a:ext cx="233980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 smtClean="0"/>
              <a:t>Banques à partir d’ARN</a:t>
            </a:r>
            <a:endParaRPr lang="fr-FR" sz="1800" dirty="0"/>
          </a:p>
        </p:txBody>
      </p:sp>
      <p:sp>
        <p:nvSpPr>
          <p:cNvPr id="28" name="ZoneTexte 27"/>
          <p:cNvSpPr txBox="1"/>
          <p:nvPr/>
        </p:nvSpPr>
        <p:spPr>
          <a:xfrm>
            <a:off x="1276827" y="6133254"/>
            <a:ext cx="2140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N’est plus utilisé à la PF pour le </a:t>
            </a:r>
            <a:r>
              <a:rPr lang="fr-FR" sz="1000" dirty="0" err="1" smtClean="0"/>
              <a:t>RNAseq</a:t>
            </a:r>
            <a:r>
              <a:rPr lang="fr-FR" sz="1000" dirty="0" smtClean="0"/>
              <a:t> classique</a:t>
            </a:r>
            <a:endParaRPr lang="fr-FR" sz="1000" dirty="0"/>
          </a:p>
        </p:txBody>
      </p:sp>
      <p:sp>
        <p:nvSpPr>
          <p:cNvPr id="30" name="ZoneTexte 29"/>
          <p:cNvSpPr txBox="1"/>
          <p:nvPr/>
        </p:nvSpPr>
        <p:spPr>
          <a:xfrm>
            <a:off x="3593489" y="1142441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 smtClean="0"/>
              <a:t>TruSeq</a:t>
            </a:r>
            <a:r>
              <a:rPr lang="fr-FR" sz="1000" b="1" dirty="0" smtClean="0"/>
              <a:t> </a:t>
            </a:r>
            <a:r>
              <a:rPr lang="fr-FR" sz="1000" b="1" dirty="0" err="1" smtClean="0"/>
              <a:t>Stranded</a:t>
            </a:r>
            <a:r>
              <a:rPr lang="fr-FR" sz="1000" b="1" dirty="0" smtClean="0"/>
              <a:t> RNA</a:t>
            </a:r>
          </a:p>
          <a:p>
            <a:r>
              <a:rPr lang="fr-FR" sz="1000" dirty="0" smtClean="0"/>
              <a:t>(Kit Illumina, autres fournisseurs possibles )</a:t>
            </a:r>
            <a:endParaRPr lang="fr-FR" sz="1000" dirty="0"/>
          </a:p>
        </p:txBody>
      </p:sp>
      <p:sp>
        <p:nvSpPr>
          <p:cNvPr id="31" name="ZoneTexte 30"/>
          <p:cNvSpPr txBox="1"/>
          <p:nvPr/>
        </p:nvSpPr>
        <p:spPr>
          <a:xfrm>
            <a:off x="6489364" y="6024435"/>
            <a:ext cx="2416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Peut être utilisé pour d’autres applications, comme la synthèse de </a:t>
            </a:r>
            <a:r>
              <a:rPr lang="fr-FR" sz="1000" dirty="0" err="1" smtClean="0"/>
              <a:t>cDNA</a:t>
            </a:r>
            <a:r>
              <a:rPr lang="fr-FR" sz="1000" dirty="0" smtClean="0"/>
              <a:t> longs pour séquençage </a:t>
            </a:r>
            <a:r>
              <a:rPr lang="fr-FR" sz="1000" dirty="0" err="1" smtClean="0"/>
              <a:t>nanopore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24764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 noChangeArrowheads="1"/>
          </p:cNvPicPr>
          <p:nvPr/>
        </p:nvPicPr>
        <p:blipFill>
          <a:blip r:embed="rId3">
            <a:lum bright="-20000" contrast="28000"/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57250"/>
            <a:ext cx="6478588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844892" y="2057400"/>
            <a:ext cx="76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4855840" y="4905702"/>
            <a:ext cx="76200" cy="457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7010400" y="51054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77"/>
          <p:cNvSpPr>
            <a:spLocks noChangeArrowheads="1"/>
          </p:cNvSpPr>
          <p:nvPr/>
        </p:nvSpPr>
        <p:spPr bwMode="auto">
          <a:xfrm>
            <a:off x="3326658" y="231031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12616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3">
            <a:lum bright="-12000" contras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66788"/>
            <a:ext cx="6478588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6858000" y="50292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77"/>
          <p:cNvSpPr>
            <a:spLocks noChangeArrowheads="1"/>
          </p:cNvSpPr>
          <p:nvPr/>
        </p:nvSpPr>
        <p:spPr bwMode="auto">
          <a:xfrm>
            <a:off x="3326658" y="260648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138017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/>
          <p:cNvPicPr>
            <a:picLocks noChangeAspect="1" noChangeArrowheads="1"/>
          </p:cNvPicPr>
          <p:nvPr/>
        </p:nvPicPr>
        <p:blipFill>
          <a:blip r:embed="rId3">
            <a:lum bright="-14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05" y="980728"/>
            <a:ext cx="6478587" cy="503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6858000" y="51816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299" name="ZoneTexte 3"/>
          <p:cNvSpPr txBox="1">
            <a:spLocks noChangeArrowheads="1"/>
          </p:cNvSpPr>
          <p:nvPr/>
        </p:nvSpPr>
        <p:spPr bwMode="auto">
          <a:xfrm>
            <a:off x="4648200" y="2438400"/>
            <a:ext cx="1162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100"/>
              <a:t>complementary</a:t>
            </a:r>
          </a:p>
          <a:p>
            <a:r>
              <a:rPr lang="fr-FR" sz="1100"/>
              <a:t>to original</a:t>
            </a:r>
          </a:p>
        </p:txBody>
      </p:sp>
      <p:sp>
        <p:nvSpPr>
          <p:cNvPr id="5" name="Rectangle 77"/>
          <p:cNvSpPr>
            <a:spLocks noChangeArrowheads="1"/>
          </p:cNvSpPr>
          <p:nvPr/>
        </p:nvSpPr>
        <p:spPr bwMode="auto">
          <a:xfrm>
            <a:off x="3326658" y="231031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25652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/>
          <p:cNvPicPr>
            <a:picLocks noChangeAspect="1" noChangeArrowheads="1"/>
          </p:cNvPicPr>
          <p:nvPr/>
        </p:nvPicPr>
        <p:blipFill>
          <a:blip r:embed="rId3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55675"/>
            <a:ext cx="6478588" cy="49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6858000" y="50292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77"/>
          <p:cNvSpPr>
            <a:spLocks noChangeArrowheads="1"/>
          </p:cNvSpPr>
          <p:nvPr/>
        </p:nvSpPr>
        <p:spPr bwMode="auto">
          <a:xfrm>
            <a:off x="3326658" y="231031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28032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2"/>
          <p:cNvSpPr txBox="1">
            <a:spLocks noChangeArrowheads="1"/>
          </p:cNvSpPr>
          <p:nvPr/>
        </p:nvSpPr>
        <p:spPr bwMode="auto">
          <a:xfrm>
            <a:off x="2043510" y="116632"/>
            <a:ext cx="50487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2000">
                <a:latin typeface="Avenir Book"/>
                <a:cs typeface="Avenir Book"/>
              </a:rPr>
              <a:t>Premiers génomes entièrement séquencés</a:t>
            </a:r>
          </a:p>
        </p:txBody>
      </p:sp>
      <p:sp>
        <p:nvSpPr>
          <p:cNvPr id="17490" name="Freeform 72"/>
          <p:cNvSpPr>
            <a:spLocks/>
          </p:cNvSpPr>
          <p:nvPr/>
        </p:nvSpPr>
        <p:spPr bwMode="auto">
          <a:xfrm flipH="1">
            <a:off x="8697344" y="1517179"/>
            <a:ext cx="51120" cy="2864395"/>
          </a:xfrm>
          <a:custGeom>
            <a:avLst/>
            <a:gdLst>
              <a:gd name="T0" fmla="*/ 2147483647 w 192"/>
              <a:gd name="T1" fmla="*/ 0 h 432"/>
              <a:gd name="T2" fmla="*/ 2147483647 w 192"/>
              <a:gd name="T3" fmla="*/ 2147483647 h 432"/>
              <a:gd name="T4" fmla="*/ 0 w 192"/>
              <a:gd name="T5" fmla="*/ 2147483647 h 432"/>
              <a:gd name="T6" fmla="*/ 0 w 192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432"/>
              <a:gd name="T14" fmla="*/ 192 w 192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432">
                <a:moveTo>
                  <a:pt x="192" y="0"/>
                </a:moveTo>
                <a:lnTo>
                  <a:pt x="192" y="96"/>
                </a:lnTo>
                <a:lnTo>
                  <a:pt x="0" y="336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6" name="Text Box 56"/>
          <p:cNvSpPr txBox="1">
            <a:spLocks noChangeArrowheads="1"/>
          </p:cNvSpPr>
          <p:nvPr/>
        </p:nvSpPr>
        <p:spPr bwMode="auto">
          <a:xfrm>
            <a:off x="7632129" y="764704"/>
            <a:ext cx="1476375" cy="752475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fr-FR" sz="1000" b="1" dirty="0" smtClean="0">
                <a:latin typeface="Optima" charset="0"/>
                <a:cs typeface="Optima" charset="0"/>
              </a:rPr>
              <a:t>Médecine</a:t>
            </a:r>
          </a:p>
          <a:p>
            <a:pPr algn="ctr" eaLnBrk="1" hangingPunct="1">
              <a:defRPr/>
            </a:pPr>
            <a:r>
              <a:rPr lang="fr-FR" sz="1000" b="1" dirty="0" smtClean="0">
                <a:latin typeface="Optima" charset="0"/>
                <a:cs typeface="Optima" charset="0"/>
              </a:rPr>
              <a:t>personnalisée</a:t>
            </a:r>
          </a:p>
          <a:p>
            <a:pPr algn="ctr" eaLnBrk="1" hangingPunct="1">
              <a:defRPr/>
            </a:pPr>
            <a:r>
              <a:rPr lang="fr-FR" sz="1000" b="1" dirty="0" smtClean="0">
                <a:latin typeface="Optima" charset="0"/>
                <a:cs typeface="Optima" charset="0"/>
              </a:rPr>
              <a:t>&gt;&gt; milliers de génomes</a:t>
            </a: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1275" y="4830837"/>
            <a:ext cx="8820150" cy="44450"/>
          </a:xfrm>
          <a:prstGeom prst="rect">
            <a:avLst/>
          </a:prstGeom>
          <a:solidFill>
            <a:srgbClr val="BFDA0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rotWithShape="0">
              <a:srgbClr val="000000">
                <a:alpha val="42999"/>
              </a:srgbClr>
            </a:outerShdw>
          </a:effectLst>
        </p:spPr>
        <p:txBody>
          <a:bodyPr wrap="none" anchor="ctr"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00">
              <a:latin typeface="+mn-lt"/>
              <a:ea typeface="+mn-ea"/>
              <a:cs typeface="+mn-cs"/>
            </a:endParaRP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 flipV="1">
            <a:off x="242888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flipV="1">
            <a:off x="641350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 flipV="1">
            <a:off x="1041400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 flipV="1">
            <a:off x="1439863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V="1">
            <a:off x="1841500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2239963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 flipV="1">
            <a:off x="2640013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 flipV="1">
            <a:off x="3040063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 flipV="1">
            <a:off x="3440113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V="1">
            <a:off x="3838575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4240213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 flipV="1">
            <a:off x="4638675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 flipV="1">
            <a:off x="5038725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 flipV="1">
            <a:off x="5438775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5" name="Line 17"/>
          <p:cNvSpPr>
            <a:spLocks noChangeShapeType="1"/>
          </p:cNvSpPr>
          <p:nvPr/>
        </p:nvSpPr>
        <p:spPr bwMode="auto">
          <a:xfrm flipV="1">
            <a:off x="5838825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 flipV="1">
            <a:off x="6237288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 flipV="1">
            <a:off x="6638925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 flipV="1">
            <a:off x="7037388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 flipV="1">
            <a:off x="7416800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30" name="Line 22"/>
          <p:cNvSpPr>
            <a:spLocks noChangeShapeType="1"/>
          </p:cNvSpPr>
          <p:nvPr/>
        </p:nvSpPr>
        <p:spPr bwMode="auto">
          <a:xfrm flipV="1">
            <a:off x="7800975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-34925" y="4373637"/>
            <a:ext cx="6311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solidFill>
                  <a:srgbClr val="FF0000"/>
                </a:solidFill>
                <a:latin typeface="Georgia" charset="0"/>
              </a:rPr>
              <a:t>1990</a:t>
            </a:r>
            <a:endParaRPr lang="fr-FR" sz="1400">
              <a:solidFill>
                <a:srgbClr val="FF0000"/>
              </a:solidFill>
              <a:latin typeface="Georgia" charset="0"/>
            </a:endParaRPr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461963" y="4373637"/>
            <a:ext cx="336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91</a:t>
            </a: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860425" y="4373637"/>
            <a:ext cx="358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92</a:t>
            </a:r>
          </a:p>
        </p:txBody>
      </p:sp>
      <p:sp>
        <p:nvSpPr>
          <p:cNvPr id="17434" name="Rectangle 26"/>
          <p:cNvSpPr>
            <a:spLocks noChangeArrowheads="1"/>
          </p:cNvSpPr>
          <p:nvPr/>
        </p:nvSpPr>
        <p:spPr bwMode="auto">
          <a:xfrm>
            <a:off x="1262063" y="4373637"/>
            <a:ext cx="35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93</a:t>
            </a: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1660525" y="4373637"/>
            <a:ext cx="358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94</a:t>
            </a:r>
          </a:p>
        </p:txBody>
      </p:sp>
      <p:sp>
        <p:nvSpPr>
          <p:cNvPr id="17436" name="Rectangle 28"/>
          <p:cNvSpPr>
            <a:spLocks noChangeArrowheads="1"/>
          </p:cNvSpPr>
          <p:nvPr/>
        </p:nvSpPr>
        <p:spPr bwMode="auto">
          <a:xfrm>
            <a:off x="2060575" y="4373637"/>
            <a:ext cx="354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95</a:t>
            </a:r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2460625" y="4373637"/>
            <a:ext cx="358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96</a:t>
            </a:r>
          </a:p>
        </p:txBody>
      </p:sp>
      <p:sp>
        <p:nvSpPr>
          <p:cNvPr id="17438" name="Rectangle 30"/>
          <p:cNvSpPr>
            <a:spLocks noChangeArrowheads="1"/>
          </p:cNvSpPr>
          <p:nvPr/>
        </p:nvSpPr>
        <p:spPr bwMode="auto">
          <a:xfrm>
            <a:off x="2860675" y="4373637"/>
            <a:ext cx="349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97</a:t>
            </a: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3260725" y="4373637"/>
            <a:ext cx="3635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98</a:t>
            </a:r>
          </a:p>
        </p:txBody>
      </p:sp>
      <p:sp>
        <p:nvSpPr>
          <p:cNvPr id="17440" name="Rectangle 32"/>
          <p:cNvSpPr>
            <a:spLocks noChangeArrowheads="1"/>
          </p:cNvSpPr>
          <p:nvPr/>
        </p:nvSpPr>
        <p:spPr bwMode="auto">
          <a:xfrm>
            <a:off x="3631009" y="4373637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99</a:t>
            </a:r>
          </a:p>
        </p:txBody>
      </p:sp>
      <p:sp>
        <p:nvSpPr>
          <p:cNvPr id="17441" name="Text Box 33"/>
          <p:cNvSpPr txBox="1">
            <a:spLocks noChangeArrowheads="1"/>
          </p:cNvSpPr>
          <p:nvPr/>
        </p:nvSpPr>
        <p:spPr bwMode="auto">
          <a:xfrm>
            <a:off x="3922712" y="4373637"/>
            <a:ext cx="6747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solidFill>
                  <a:srgbClr val="FF0000"/>
                </a:solidFill>
                <a:latin typeface="Georgia" charset="0"/>
              </a:rPr>
              <a:t>2000</a:t>
            </a:r>
            <a:endParaRPr lang="fr-FR" sz="1400">
              <a:solidFill>
                <a:srgbClr val="FF0000"/>
              </a:solidFill>
              <a:latin typeface="Georgia" charset="0"/>
            </a:endParaRPr>
          </a:p>
        </p:txBody>
      </p:sp>
      <p:sp>
        <p:nvSpPr>
          <p:cNvPr id="17442" name="Rectangle 34"/>
          <p:cNvSpPr>
            <a:spLocks noChangeArrowheads="1"/>
          </p:cNvSpPr>
          <p:nvPr/>
        </p:nvSpPr>
        <p:spPr bwMode="auto">
          <a:xfrm>
            <a:off x="4485879" y="4373637"/>
            <a:ext cx="344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01</a:t>
            </a:r>
          </a:p>
        </p:txBody>
      </p:sp>
      <p:sp>
        <p:nvSpPr>
          <p:cNvPr id="17443" name="Rectangle 35"/>
          <p:cNvSpPr>
            <a:spLocks noChangeArrowheads="1"/>
          </p:cNvSpPr>
          <p:nvPr/>
        </p:nvSpPr>
        <p:spPr bwMode="auto">
          <a:xfrm>
            <a:off x="4854575" y="4373637"/>
            <a:ext cx="365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02</a:t>
            </a:r>
          </a:p>
        </p:txBody>
      </p:sp>
      <p:sp>
        <p:nvSpPr>
          <p:cNvPr id="17444" name="Rectangle 36"/>
          <p:cNvSpPr>
            <a:spLocks noChangeArrowheads="1"/>
          </p:cNvSpPr>
          <p:nvPr/>
        </p:nvSpPr>
        <p:spPr bwMode="auto">
          <a:xfrm>
            <a:off x="5256213" y="4373637"/>
            <a:ext cx="365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03</a:t>
            </a:r>
          </a:p>
        </p:txBody>
      </p:sp>
      <p:sp>
        <p:nvSpPr>
          <p:cNvPr id="17445" name="Rectangle 37"/>
          <p:cNvSpPr>
            <a:spLocks noChangeArrowheads="1"/>
          </p:cNvSpPr>
          <p:nvPr/>
        </p:nvSpPr>
        <p:spPr bwMode="auto">
          <a:xfrm>
            <a:off x="5654675" y="4373637"/>
            <a:ext cx="366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04</a:t>
            </a:r>
          </a:p>
        </p:txBody>
      </p:sp>
      <p:sp>
        <p:nvSpPr>
          <p:cNvPr id="17446" name="Rectangle 38"/>
          <p:cNvSpPr>
            <a:spLocks noChangeArrowheads="1"/>
          </p:cNvSpPr>
          <p:nvPr/>
        </p:nvSpPr>
        <p:spPr bwMode="auto">
          <a:xfrm>
            <a:off x="6054725" y="4373637"/>
            <a:ext cx="361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05</a:t>
            </a:r>
          </a:p>
        </p:txBody>
      </p:sp>
      <p:sp>
        <p:nvSpPr>
          <p:cNvPr id="17447" name="Rectangle 39"/>
          <p:cNvSpPr>
            <a:spLocks noChangeArrowheads="1"/>
          </p:cNvSpPr>
          <p:nvPr/>
        </p:nvSpPr>
        <p:spPr bwMode="auto">
          <a:xfrm>
            <a:off x="6454775" y="4373637"/>
            <a:ext cx="366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06</a:t>
            </a:r>
          </a:p>
        </p:txBody>
      </p:sp>
      <p:sp>
        <p:nvSpPr>
          <p:cNvPr id="17448" name="Rectangle 40"/>
          <p:cNvSpPr>
            <a:spLocks noChangeArrowheads="1"/>
          </p:cNvSpPr>
          <p:nvPr/>
        </p:nvSpPr>
        <p:spPr bwMode="auto">
          <a:xfrm>
            <a:off x="6854825" y="4373637"/>
            <a:ext cx="357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07</a:t>
            </a:r>
          </a:p>
        </p:txBody>
      </p:sp>
      <p:sp>
        <p:nvSpPr>
          <p:cNvPr id="17449" name="Rectangle 41"/>
          <p:cNvSpPr>
            <a:spLocks noChangeArrowheads="1"/>
          </p:cNvSpPr>
          <p:nvPr/>
        </p:nvSpPr>
        <p:spPr bwMode="auto">
          <a:xfrm>
            <a:off x="7204075" y="4373637"/>
            <a:ext cx="373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08</a:t>
            </a:r>
          </a:p>
        </p:txBody>
      </p:sp>
      <p:sp>
        <p:nvSpPr>
          <p:cNvPr id="17450" name="Rectangle 42"/>
          <p:cNvSpPr>
            <a:spLocks noChangeArrowheads="1"/>
          </p:cNvSpPr>
          <p:nvPr/>
        </p:nvSpPr>
        <p:spPr bwMode="auto">
          <a:xfrm>
            <a:off x="7618413" y="4373637"/>
            <a:ext cx="366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09</a:t>
            </a:r>
          </a:p>
        </p:txBody>
      </p:sp>
      <p:pic>
        <p:nvPicPr>
          <p:cNvPr id="17451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2887737"/>
            <a:ext cx="541338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2" name="Text Box 56"/>
          <p:cNvSpPr txBox="1">
            <a:spLocks noChangeArrowheads="1"/>
          </p:cNvSpPr>
          <p:nvPr/>
        </p:nvSpPr>
        <p:spPr bwMode="auto">
          <a:xfrm>
            <a:off x="7227888" y="2643262"/>
            <a:ext cx="7572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>
                <a:latin typeface="Optima" charset="0"/>
                <a:cs typeface="Optima" charset="0"/>
              </a:rPr>
              <a:t>2 humains</a:t>
            </a:r>
          </a:p>
        </p:txBody>
      </p:sp>
      <p:pic>
        <p:nvPicPr>
          <p:cNvPr id="17453" name="Picture 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2992512"/>
            <a:ext cx="5683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4" name="Picture 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2960762"/>
            <a:ext cx="63182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5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2938537"/>
            <a:ext cx="6032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6" name="Picture 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2900437"/>
            <a:ext cx="639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7" name="Picture 6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2900437"/>
            <a:ext cx="5349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8" name="Picture 6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2862337"/>
            <a:ext cx="528637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9" name="Picture 6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3130624"/>
            <a:ext cx="62071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60" name="Freeform 65"/>
          <p:cNvSpPr>
            <a:spLocks/>
          </p:cNvSpPr>
          <p:nvPr/>
        </p:nvSpPr>
        <p:spPr bwMode="auto">
          <a:xfrm>
            <a:off x="1241425" y="3624337"/>
            <a:ext cx="989013" cy="685800"/>
          </a:xfrm>
          <a:custGeom>
            <a:avLst/>
            <a:gdLst>
              <a:gd name="T0" fmla="*/ 0 w 528"/>
              <a:gd name="T1" fmla="*/ 0 h 432"/>
              <a:gd name="T2" fmla="*/ 0 w 528"/>
              <a:gd name="T3" fmla="*/ 2147483647 h 432"/>
              <a:gd name="T4" fmla="*/ 2147483647 w 528"/>
              <a:gd name="T5" fmla="*/ 2147483647 h 432"/>
              <a:gd name="T6" fmla="*/ 2147483647 w 528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528"/>
              <a:gd name="T13" fmla="*/ 0 h 432"/>
              <a:gd name="T14" fmla="*/ 528 w 528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" h="432">
                <a:moveTo>
                  <a:pt x="0" y="0"/>
                </a:moveTo>
                <a:lnTo>
                  <a:pt x="0" y="96"/>
                </a:lnTo>
                <a:lnTo>
                  <a:pt x="528" y="336"/>
                </a:lnTo>
                <a:lnTo>
                  <a:pt x="528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61" name="Freeform 66"/>
          <p:cNvSpPr>
            <a:spLocks/>
          </p:cNvSpPr>
          <p:nvPr/>
        </p:nvSpPr>
        <p:spPr bwMode="auto">
          <a:xfrm>
            <a:off x="2022475" y="3624337"/>
            <a:ext cx="633413" cy="685800"/>
          </a:xfrm>
          <a:custGeom>
            <a:avLst/>
            <a:gdLst>
              <a:gd name="T0" fmla="*/ 0 w 336"/>
              <a:gd name="T1" fmla="*/ 0 h 432"/>
              <a:gd name="T2" fmla="*/ 0 w 336"/>
              <a:gd name="T3" fmla="*/ 2147483647 h 432"/>
              <a:gd name="T4" fmla="*/ 2147483647 w 336"/>
              <a:gd name="T5" fmla="*/ 2147483647 h 432"/>
              <a:gd name="T6" fmla="*/ 2147483647 w 336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432"/>
              <a:gd name="T14" fmla="*/ 336 w 336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432">
                <a:moveTo>
                  <a:pt x="0" y="0"/>
                </a:moveTo>
                <a:lnTo>
                  <a:pt x="0" y="96"/>
                </a:lnTo>
                <a:lnTo>
                  <a:pt x="336" y="336"/>
                </a:lnTo>
                <a:lnTo>
                  <a:pt x="336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62" name="Freeform 67"/>
          <p:cNvSpPr>
            <a:spLocks/>
          </p:cNvSpPr>
          <p:nvPr/>
        </p:nvSpPr>
        <p:spPr bwMode="auto">
          <a:xfrm>
            <a:off x="2732088" y="3624337"/>
            <a:ext cx="704850" cy="685800"/>
          </a:xfrm>
          <a:custGeom>
            <a:avLst/>
            <a:gdLst>
              <a:gd name="T0" fmla="*/ 0 w 288"/>
              <a:gd name="T1" fmla="*/ 0 h 432"/>
              <a:gd name="T2" fmla="*/ 0 w 288"/>
              <a:gd name="T3" fmla="*/ 2147483647 h 432"/>
              <a:gd name="T4" fmla="*/ 2147483647 w 288"/>
              <a:gd name="T5" fmla="*/ 2147483647 h 432"/>
              <a:gd name="T6" fmla="*/ 2147483647 w 288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432"/>
              <a:gd name="T14" fmla="*/ 288 w 288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432">
                <a:moveTo>
                  <a:pt x="0" y="0"/>
                </a:moveTo>
                <a:lnTo>
                  <a:pt x="0" y="96"/>
                </a:lnTo>
                <a:lnTo>
                  <a:pt x="288" y="336"/>
                </a:lnTo>
                <a:lnTo>
                  <a:pt x="288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63" name="Freeform 68"/>
          <p:cNvSpPr>
            <a:spLocks/>
          </p:cNvSpPr>
          <p:nvPr/>
        </p:nvSpPr>
        <p:spPr bwMode="auto">
          <a:xfrm>
            <a:off x="3868738" y="3624337"/>
            <a:ext cx="349250" cy="685800"/>
          </a:xfrm>
          <a:custGeom>
            <a:avLst/>
            <a:gdLst>
              <a:gd name="T0" fmla="*/ 0 w 336"/>
              <a:gd name="T1" fmla="*/ 0 h 432"/>
              <a:gd name="T2" fmla="*/ 0 w 336"/>
              <a:gd name="T3" fmla="*/ 2147483647 h 432"/>
              <a:gd name="T4" fmla="*/ 2147483647 w 336"/>
              <a:gd name="T5" fmla="*/ 2147483647 h 432"/>
              <a:gd name="T6" fmla="*/ 2147483647 w 336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432"/>
              <a:gd name="T14" fmla="*/ 336 w 336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432">
                <a:moveTo>
                  <a:pt x="0" y="0"/>
                </a:moveTo>
                <a:lnTo>
                  <a:pt x="0" y="96"/>
                </a:lnTo>
                <a:lnTo>
                  <a:pt x="336" y="336"/>
                </a:lnTo>
                <a:lnTo>
                  <a:pt x="336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64" name="Freeform 69"/>
          <p:cNvSpPr>
            <a:spLocks/>
          </p:cNvSpPr>
          <p:nvPr/>
        </p:nvSpPr>
        <p:spPr bwMode="auto">
          <a:xfrm>
            <a:off x="4435475" y="3624337"/>
            <a:ext cx="207963" cy="685800"/>
          </a:xfrm>
          <a:custGeom>
            <a:avLst/>
            <a:gdLst>
              <a:gd name="T0" fmla="*/ 0 w 192"/>
              <a:gd name="T1" fmla="*/ 0 h 432"/>
              <a:gd name="T2" fmla="*/ 0 w 192"/>
              <a:gd name="T3" fmla="*/ 2147483647 h 432"/>
              <a:gd name="T4" fmla="*/ 2147483647 w 192"/>
              <a:gd name="T5" fmla="*/ 2147483647 h 432"/>
              <a:gd name="T6" fmla="*/ 2147483647 w 192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432"/>
              <a:gd name="T14" fmla="*/ 192 w 192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432">
                <a:moveTo>
                  <a:pt x="0" y="0"/>
                </a:moveTo>
                <a:lnTo>
                  <a:pt x="0" y="96"/>
                </a:lnTo>
                <a:lnTo>
                  <a:pt x="192" y="336"/>
                </a:lnTo>
                <a:lnTo>
                  <a:pt x="192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65" name="Freeform 70"/>
          <p:cNvSpPr>
            <a:spLocks/>
          </p:cNvSpPr>
          <p:nvPr/>
        </p:nvSpPr>
        <p:spPr bwMode="auto">
          <a:xfrm>
            <a:off x="4997450" y="3624337"/>
            <a:ext cx="71438" cy="685800"/>
          </a:xfrm>
          <a:custGeom>
            <a:avLst/>
            <a:gdLst>
              <a:gd name="T0" fmla="*/ 0 w 48"/>
              <a:gd name="T1" fmla="*/ 0 h 432"/>
              <a:gd name="T2" fmla="*/ 0 w 48"/>
              <a:gd name="T3" fmla="*/ 2147483647 h 432"/>
              <a:gd name="T4" fmla="*/ 2147483647 w 48"/>
              <a:gd name="T5" fmla="*/ 2147483647 h 432"/>
              <a:gd name="T6" fmla="*/ 2147483647 w 48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32"/>
              <a:gd name="T14" fmla="*/ 48 w 48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32">
                <a:moveTo>
                  <a:pt x="0" y="0"/>
                </a:moveTo>
                <a:lnTo>
                  <a:pt x="0" y="96"/>
                </a:lnTo>
                <a:lnTo>
                  <a:pt x="48" y="336"/>
                </a:lnTo>
                <a:lnTo>
                  <a:pt x="48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66" name="Freeform 71"/>
          <p:cNvSpPr>
            <a:spLocks/>
          </p:cNvSpPr>
          <p:nvPr/>
        </p:nvSpPr>
        <p:spPr bwMode="auto">
          <a:xfrm>
            <a:off x="5849938" y="3624337"/>
            <a:ext cx="1587" cy="685800"/>
          </a:xfrm>
          <a:custGeom>
            <a:avLst/>
            <a:gdLst>
              <a:gd name="T0" fmla="*/ 0 w 1"/>
              <a:gd name="T1" fmla="*/ 0 h 432"/>
              <a:gd name="T2" fmla="*/ 0 w 1"/>
              <a:gd name="T3" fmla="*/ 2147483647 h 432"/>
              <a:gd name="T4" fmla="*/ 0 w 1"/>
              <a:gd name="T5" fmla="*/ 2147483647 h 432"/>
              <a:gd name="T6" fmla="*/ 0 w 1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1"/>
              <a:gd name="T13" fmla="*/ 0 h 432"/>
              <a:gd name="T14" fmla="*/ 1 w 1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" h="432">
                <a:moveTo>
                  <a:pt x="0" y="0"/>
                </a:moveTo>
                <a:lnTo>
                  <a:pt x="0" y="96"/>
                </a:lnTo>
                <a:lnTo>
                  <a:pt x="0" y="336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67" name="Freeform 72"/>
          <p:cNvSpPr>
            <a:spLocks/>
          </p:cNvSpPr>
          <p:nvPr/>
        </p:nvSpPr>
        <p:spPr bwMode="auto">
          <a:xfrm>
            <a:off x="6235700" y="3624337"/>
            <a:ext cx="187325" cy="685800"/>
          </a:xfrm>
          <a:custGeom>
            <a:avLst/>
            <a:gdLst>
              <a:gd name="T0" fmla="*/ 2147483647 w 192"/>
              <a:gd name="T1" fmla="*/ 0 h 432"/>
              <a:gd name="T2" fmla="*/ 2147483647 w 192"/>
              <a:gd name="T3" fmla="*/ 2147483647 h 432"/>
              <a:gd name="T4" fmla="*/ 0 w 192"/>
              <a:gd name="T5" fmla="*/ 2147483647 h 432"/>
              <a:gd name="T6" fmla="*/ 0 w 192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432"/>
              <a:gd name="T14" fmla="*/ 192 w 192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432">
                <a:moveTo>
                  <a:pt x="192" y="0"/>
                </a:moveTo>
                <a:lnTo>
                  <a:pt x="192" y="96"/>
                </a:lnTo>
                <a:lnTo>
                  <a:pt x="0" y="336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68" name="Freeform 73"/>
          <p:cNvSpPr>
            <a:spLocks/>
          </p:cNvSpPr>
          <p:nvPr/>
        </p:nvSpPr>
        <p:spPr bwMode="auto">
          <a:xfrm>
            <a:off x="7056438" y="3624337"/>
            <a:ext cx="503237" cy="685800"/>
          </a:xfrm>
          <a:custGeom>
            <a:avLst/>
            <a:gdLst>
              <a:gd name="T0" fmla="*/ 2147483647 w 192"/>
              <a:gd name="T1" fmla="*/ 0 h 432"/>
              <a:gd name="T2" fmla="*/ 2147483647 w 192"/>
              <a:gd name="T3" fmla="*/ 2147483647 h 432"/>
              <a:gd name="T4" fmla="*/ 0 w 192"/>
              <a:gd name="T5" fmla="*/ 2147483647 h 432"/>
              <a:gd name="T6" fmla="*/ 0 w 192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432"/>
              <a:gd name="T14" fmla="*/ 192 w 192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432">
                <a:moveTo>
                  <a:pt x="192" y="0"/>
                </a:moveTo>
                <a:lnTo>
                  <a:pt x="192" y="96"/>
                </a:lnTo>
                <a:lnTo>
                  <a:pt x="0" y="336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69" name="Text Box 75"/>
          <p:cNvSpPr txBox="1">
            <a:spLocks noChangeArrowheads="1"/>
          </p:cNvSpPr>
          <p:nvPr/>
        </p:nvSpPr>
        <p:spPr bwMode="auto">
          <a:xfrm>
            <a:off x="731838" y="2636912"/>
            <a:ext cx="7937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>
                <a:latin typeface="Optima" charset="0"/>
                <a:cs typeface="Optima" charset="0"/>
              </a:rPr>
              <a:t>2 bactéries</a:t>
            </a:r>
          </a:p>
        </p:txBody>
      </p:sp>
      <p:sp>
        <p:nvSpPr>
          <p:cNvPr id="17470" name="Text Box 76"/>
          <p:cNvSpPr txBox="1">
            <a:spLocks noChangeArrowheads="1"/>
          </p:cNvSpPr>
          <p:nvPr/>
        </p:nvSpPr>
        <p:spPr bwMode="auto">
          <a:xfrm>
            <a:off x="1641475" y="2644849"/>
            <a:ext cx="5540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>
                <a:latin typeface="Optima" charset="0"/>
                <a:cs typeface="Optima" charset="0"/>
              </a:rPr>
              <a:t>Levure</a:t>
            </a:r>
          </a:p>
        </p:txBody>
      </p:sp>
      <p:sp>
        <p:nvSpPr>
          <p:cNvPr id="17471" name="Text Box 77"/>
          <p:cNvSpPr txBox="1">
            <a:spLocks noChangeArrowheads="1"/>
          </p:cNvSpPr>
          <p:nvPr/>
        </p:nvSpPr>
        <p:spPr bwMode="auto">
          <a:xfrm>
            <a:off x="2544763" y="2644849"/>
            <a:ext cx="3746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>
                <a:latin typeface="Optima" charset="0"/>
                <a:cs typeface="Optima" charset="0"/>
              </a:rPr>
              <a:t>Ver</a:t>
            </a:r>
          </a:p>
        </p:txBody>
      </p:sp>
      <p:sp>
        <p:nvSpPr>
          <p:cNvPr id="17472" name="Text Box 78"/>
          <p:cNvSpPr txBox="1">
            <a:spLocks noChangeArrowheads="1"/>
          </p:cNvSpPr>
          <p:nvPr/>
        </p:nvSpPr>
        <p:spPr bwMode="auto">
          <a:xfrm>
            <a:off x="3517900" y="2644849"/>
            <a:ext cx="635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>
                <a:latin typeface="Optima" charset="0"/>
                <a:cs typeface="Optima" charset="0"/>
              </a:rPr>
              <a:t>Mouche</a:t>
            </a:r>
          </a:p>
        </p:txBody>
      </p:sp>
      <p:sp>
        <p:nvSpPr>
          <p:cNvPr id="17473" name="Text Box 79"/>
          <p:cNvSpPr txBox="1">
            <a:spLocks noChangeArrowheads="1"/>
          </p:cNvSpPr>
          <p:nvPr/>
        </p:nvSpPr>
        <p:spPr bwMode="auto">
          <a:xfrm>
            <a:off x="4092575" y="2644849"/>
            <a:ext cx="6270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>
                <a:latin typeface="Optima" charset="0"/>
                <a:cs typeface="Optima" charset="0"/>
              </a:rPr>
              <a:t>Humain</a:t>
            </a:r>
          </a:p>
        </p:txBody>
      </p:sp>
      <p:sp>
        <p:nvSpPr>
          <p:cNvPr id="17474" name="Text Box 80"/>
          <p:cNvSpPr txBox="1">
            <a:spLocks noChangeArrowheads="1"/>
          </p:cNvSpPr>
          <p:nvPr/>
        </p:nvSpPr>
        <p:spPr bwMode="auto">
          <a:xfrm>
            <a:off x="4737100" y="2644849"/>
            <a:ext cx="5191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 dirty="0">
                <a:latin typeface="Optima" charset="0"/>
                <a:cs typeface="Optima" charset="0"/>
              </a:rPr>
              <a:t>Souris</a:t>
            </a:r>
          </a:p>
        </p:txBody>
      </p:sp>
      <p:sp>
        <p:nvSpPr>
          <p:cNvPr id="17475" name="Text Box 81"/>
          <p:cNvSpPr txBox="1">
            <a:spLocks noChangeArrowheads="1"/>
          </p:cNvSpPr>
          <p:nvPr/>
        </p:nvSpPr>
        <p:spPr bwMode="auto">
          <a:xfrm>
            <a:off x="5429250" y="2644849"/>
            <a:ext cx="4905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>
                <a:latin typeface="Optima" charset="0"/>
                <a:cs typeface="Optima" charset="0"/>
              </a:rPr>
              <a:t>Poule</a:t>
            </a:r>
          </a:p>
        </p:txBody>
      </p:sp>
      <p:sp>
        <p:nvSpPr>
          <p:cNvPr id="17476" name="Text Box 82"/>
          <p:cNvSpPr txBox="1">
            <a:spLocks noChangeArrowheads="1"/>
          </p:cNvSpPr>
          <p:nvPr/>
        </p:nvSpPr>
        <p:spPr bwMode="auto">
          <a:xfrm>
            <a:off x="5872163" y="2643262"/>
            <a:ext cx="8143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>
                <a:latin typeface="Optima" charset="0"/>
                <a:cs typeface="Optima" charset="0"/>
              </a:rPr>
              <a:t>Chimpanzé</a:t>
            </a:r>
          </a:p>
        </p:txBody>
      </p:sp>
      <p:sp>
        <p:nvSpPr>
          <p:cNvPr id="17477" name="Text Box 56"/>
          <p:cNvSpPr txBox="1">
            <a:spLocks noChangeArrowheads="1"/>
          </p:cNvSpPr>
          <p:nvPr/>
        </p:nvSpPr>
        <p:spPr bwMode="auto">
          <a:xfrm>
            <a:off x="8056563" y="2836937"/>
            <a:ext cx="476250" cy="752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000" b="1">
                <a:latin typeface="Optima" charset="0"/>
                <a:cs typeface="Optima" charset="0"/>
              </a:rPr>
              <a:t>1000</a:t>
            </a:r>
          </a:p>
          <a:p>
            <a:pPr algn="ctr" eaLnBrk="1" hangingPunct="1"/>
            <a:r>
              <a:rPr lang="fr-FR" sz="1000" b="1">
                <a:latin typeface="Optima" charset="0"/>
                <a:cs typeface="Optima" charset="0"/>
              </a:rPr>
              <a:t>génomes</a:t>
            </a:r>
          </a:p>
          <a:p>
            <a:pPr algn="ctr" eaLnBrk="1" hangingPunct="1"/>
            <a:r>
              <a:rPr lang="fr-FR" sz="1000" b="1">
                <a:latin typeface="Optima" charset="0"/>
                <a:cs typeface="Optima" charset="0"/>
              </a:rPr>
              <a:t>humains</a:t>
            </a:r>
          </a:p>
        </p:txBody>
      </p:sp>
      <p:pic>
        <p:nvPicPr>
          <p:cNvPr id="17478" name="Picture 73" descr="zathaliana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6" r="20131"/>
          <a:stretch>
            <a:fillRect/>
          </a:stretch>
        </p:blipFill>
        <p:spPr bwMode="auto">
          <a:xfrm>
            <a:off x="3087688" y="2925837"/>
            <a:ext cx="47466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79" name="Freeform 68"/>
          <p:cNvSpPr>
            <a:spLocks/>
          </p:cNvSpPr>
          <p:nvPr/>
        </p:nvSpPr>
        <p:spPr bwMode="auto">
          <a:xfrm>
            <a:off x="3371850" y="3611637"/>
            <a:ext cx="781050" cy="727075"/>
          </a:xfrm>
          <a:custGeom>
            <a:avLst/>
            <a:gdLst>
              <a:gd name="T0" fmla="*/ 0 w 336"/>
              <a:gd name="T1" fmla="*/ 0 h 432"/>
              <a:gd name="T2" fmla="*/ 0 w 336"/>
              <a:gd name="T3" fmla="*/ 2147483647 h 432"/>
              <a:gd name="T4" fmla="*/ 2147483647 w 336"/>
              <a:gd name="T5" fmla="*/ 2147483647 h 432"/>
              <a:gd name="T6" fmla="*/ 2147483647 w 336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432"/>
              <a:gd name="T14" fmla="*/ 336 w 336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432">
                <a:moveTo>
                  <a:pt x="0" y="0"/>
                </a:moveTo>
                <a:lnTo>
                  <a:pt x="0" y="96"/>
                </a:lnTo>
                <a:lnTo>
                  <a:pt x="336" y="336"/>
                </a:lnTo>
                <a:lnTo>
                  <a:pt x="336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17480" name="Picture 75" descr="capt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5" y="2881387"/>
            <a:ext cx="527050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81" name="Picture 6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902024"/>
            <a:ext cx="5334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82" name="Freeform 72"/>
          <p:cNvSpPr>
            <a:spLocks/>
          </p:cNvSpPr>
          <p:nvPr/>
        </p:nvSpPr>
        <p:spPr bwMode="auto">
          <a:xfrm>
            <a:off x="6637338" y="3621162"/>
            <a:ext cx="282575" cy="685800"/>
          </a:xfrm>
          <a:custGeom>
            <a:avLst/>
            <a:gdLst>
              <a:gd name="T0" fmla="*/ 2147483647 w 192"/>
              <a:gd name="T1" fmla="*/ 0 h 432"/>
              <a:gd name="T2" fmla="*/ 2147483647 w 192"/>
              <a:gd name="T3" fmla="*/ 2147483647 h 432"/>
              <a:gd name="T4" fmla="*/ 0 w 192"/>
              <a:gd name="T5" fmla="*/ 2147483647 h 432"/>
              <a:gd name="T6" fmla="*/ 0 w 192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432"/>
              <a:gd name="T14" fmla="*/ 192 w 192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432">
                <a:moveTo>
                  <a:pt x="192" y="0"/>
                </a:moveTo>
                <a:lnTo>
                  <a:pt x="192" y="96"/>
                </a:lnTo>
                <a:lnTo>
                  <a:pt x="0" y="336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83" name="Text Box 56"/>
          <p:cNvSpPr txBox="1">
            <a:spLocks noChangeArrowheads="1"/>
          </p:cNvSpPr>
          <p:nvPr/>
        </p:nvSpPr>
        <p:spPr bwMode="auto">
          <a:xfrm>
            <a:off x="6573838" y="2643262"/>
            <a:ext cx="7651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 dirty="0">
                <a:latin typeface="Optima" charset="0"/>
                <a:cs typeface="Optima" charset="0"/>
              </a:rPr>
              <a:t>Paramécie</a:t>
            </a:r>
          </a:p>
        </p:txBody>
      </p:sp>
      <p:sp>
        <p:nvSpPr>
          <p:cNvPr id="17484" name="Rectangle 42"/>
          <p:cNvSpPr>
            <a:spLocks noChangeArrowheads="1"/>
          </p:cNvSpPr>
          <p:nvPr/>
        </p:nvSpPr>
        <p:spPr bwMode="auto">
          <a:xfrm>
            <a:off x="8034338" y="4384749"/>
            <a:ext cx="336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12</a:t>
            </a:r>
          </a:p>
        </p:txBody>
      </p:sp>
      <p:sp>
        <p:nvSpPr>
          <p:cNvPr id="17485" name="Line 22"/>
          <p:cNvSpPr>
            <a:spLocks noChangeShapeType="1"/>
          </p:cNvSpPr>
          <p:nvPr/>
        </p:nvSpPr>
        <p:spPr bwMode="auto">
          <a:xfrm flipV="1">
            <a:off x="8215313" y="46784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86" name="Freeform 72"/>
          <p:cNvSpPr>
            <a:spLocks/>
          </p:cNvSpPr>
          <p:nvPr/>
        </p:nvSpPr>
        <p:spPr bwMode="auto">
          <a:xfrm>
            <a:off x="8253413" y="3578299"/>
            <a:ext cx="87312" cy="793750"/>
          </a:xfrm>
          <a:custGeom>
            <a:avLst/>
            <a:gdLst>
              <a:gd name="T0" fmla="*/ 2147483647 w 192"/>
              <a:gd name="T1" fmla="*/ 0 h 432"/>
              <a:gd name="T2" fmla="*/ 2147483647 w 192"/>
              <a:gd name="T3" fmla="*/ 2147483647 h 432"/>
              <a:gd name="T4" fmla="*/ 0 w 192"/>
              <a:gd name="T5" fmla="*/ 2147483647 h 432"/>
              <a:gd name="T6" fmla="*/ 0 w 192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432"/>
              <a:gd name="T14" fmla="*/ 192 w 192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432">
                <a:moveTo>
                  <a:pt x="192" y="0"/>
                </a:moveTo>
                <a:lnTo>
                  <a:pt x="192" y="96"/>
                </a:lnTo>
                <a:lnTo>
                  <a:pt x="0" y="336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87" name="Text Box 78"/>
          <p:cNvSpPr txBox="1">
            <a:spLocks noChangeArrowheads="1"/>
          </p:cNvSpPr>
          <p:nvPr/>
        </p:nvSpPr>
        <p:spPr bwMode="auto">
          <a:xfrm>
            <a:off x="3055938" y="2646437"/>
            <a:ext cx="5302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 b="1">
                <a:latin typeface="Optima" charset="0"/>
                <a:cs typeface="Optima" charset="0"/>
              </a:rPr>
              <a:t>Plante</a:t>
            </a:r>
          </a:p>
        </p:txBody>
      </p:sp>
      <p:sp>
        <p:nvSpPr>
          <p:cNvPr id="17488" name="Rectangle 42"/>
          <p:cNvSpPr>
            <a:spLocks noChangeArrowheads="1"/>
          </p:cNvSpPr>
          <p:nvPr/>
        </p:nvSpPr>
        <p:spPr bwMode="auto">
          <a:xfrm>
            <a:off x="8558213" y="4383162"/>
            <a:ext cx="39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 dirty="0" smtClean="0">
                <a:latin typeface="Georgia" charset="0"/>
              </a:rPr>
              <a:t>20</a:t>
            </a:r>
            <a:endParaRPr lang="fr-FR" sz="1400" dirty="0">
              <a:latin typeface="Georgia" charset="0"/>
            </a:endParaRPr>
          </a:p>
          <a:p>
            <a:pPr defTabSz="457200" eaLnBrk="1" hangingPunct="1"/>
            <a:endParaRPr lang="fr-FR" sz="1400" dirty="0">
              <a:latin typeface="Georgia" charset="0"/>
            </a:endParaRPr>
          </a:p>
        </p:txBody>
      </p:sp>
      <p:sp>
        <p:nvSpPr>
          <p:cNvPr id="17489" name="Line 22"/>
          <p:cNvSpPr>
            <a:spLocks noChangeShapeType="1"/>
          </p:cNvSpPr>
          <p:nvPr/>
        </p:nvSpPr>
        <p:spPr bwMode="auto">
          <a:xfrm flipV="1">
            <a:off x="8740775" y="4676849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5" name="Rectangle 42"/>
          <p:cNvSpPr>
            <a:spLocks noChangeArrowheads="1"/>
          </p:cNvSpPr>
          <p:nvPr/>
        </p:nvSpPr>
        <p:spPr bwMode="auto">
          <a:xfrm>
            <a:off x="8313733" y="4386747"/>
            <a:ext cx="329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lang="fr-FR" sz="1400">
                <a:latin typeface="Georgia" charset="0"/>
              </a:rPr>
              <a:t>…</a:t>
            </a:r>
          </a:p>
        </p:txBody>
      </p:sp>
      <p:sp>
        <p:nvSpPr>
          <p:cNvPr id="91" name="Freeform 72"/>
          <p:cNvSpPr>
            <a:spLocks/>
          </p:cNvSpPr>
          <p:nvPr/>
        </p:nvSpPr>
        <p:spPr bwMode="auto">
          <a:xfrm>
            <a:off x="8405813" y="4869160"/>
            <a:ext cx="87312" cy="793750"/>
          </a:xfrm>
          <a:custGeom>
            <a:avLst/>
            <a:gdLst>
              <a:gd name="T0" fmla="*/ 2147483647 w 192"/>
              <a:gd name="T1" fmla="*/ 0 h 432"/>
              <a:gd name="T2" fmla="*/ 2147483647 w 192"/>
              <a:gd name="T3" fmla="*/ 2147483647 h 432"/>
              <a:gd name="T4" fmla="*/ 0 w 192"/>
              <a:gd name="T5" fmla="*/ 2147483647 h 432"/>
              <a:gd name="T6" fmla="*/ 0 w 192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432"/>
              <a:gd name="T14" fmla="*/ 192 w 192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432">
                <a:moveTo>
                  <a:pt x="192" y="0"/>
                </a:moveTo>
                <a:lnTo>
                  <a:pt x="192" y="96"/>
                </a:lnTo>
                <a:lnTo>
                  <a:pt x="0" y="336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6437" y="5484911"/>
            <a:ext cx="2765671" cy="121339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094015" y="5764873"/>
            <a:ext cx="82589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600" b="1" dirty="0" smtClean="0"/>
              <a:t>750 000-550 000</a:t>
            </a:r>
            <a:endParaRPr lang="fr-FR" sz="600" b="1" dirty="0"/>
          </a:p>
        </p:txBody>
      </p:sp>
    </p:spTree>
    <p:extLst>
      <p:ext uri="{BB962C8B-B14F-4D97-AF65-F5344CB8AC3E}">
        <p14:creationId xmlns:p14="http://schemas.microsoft.com/office/powerpoint/2010/main" val="377701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22338"/>
            <a:ext cx="6478588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6629400" y="50292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77"/>
          <p:cNvSpPr>
            <a:spLocks noChangeArrowheads="1"/>
          </p:cNvSpPr>
          <p:nvPr/>
        </p:nvSpPr>
        <p:spPr bwMode="auto">
          <a:xfrm>
            <a:off x="3326658" y="231031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229983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80728"/>
            <a:ext cx="6478588" cy="49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7162800" y="51816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443" name="ZoneTexte 3"/>
          <p:cNvSpPr txBox="1">
            <a:spLocks noChangeArrowheads="1"/>
          </p:cNvSpPr>
          <p:nvPr/>
        </p:nvSpPr>
        <p:spPr bwMode="auto">
          <a:xfrm>
            <a:off x="4806852" y="1742728"/>
            <a:ext cx="1162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100"/>
              <a:t>complementary</a:t>
            </a:r>
          </a:p>
          <a:p>
            <a:r>
              <a:rPr lang="fr-FR" sz="1100"/>
              <a:t>to original</a:t>
            </a:r>
          </a:p>
        </p:txBody>
      </p:sp>
      <p:sp>
        <p:nvSpPr>
          <p:cNvPr id="61444" name="ZoneTexte 4"/>
          <p:cNvSpPr txBox="1">
            <a:spLocks noChangeArrowheads="1"/>
          </p:cNvSpPr>
          <p:nvPr/>
        </p:nvSpPr>
        <p:spPr bwMode="auto">
          <a:xfrm>
            <a:off x="3435252" y="1742728"/>
            <a:ext cx="8096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100"/>
              <a:t>identical</a:t>
            </a:r>
          </a:p>
          <a:p>
            <a:r>
              <a:rPr lang="fr-FR" sz="1100"/>
              <a:t>to original</a:t>
            </a:r>
          </a:p>
        </p:txBody>
      </p:sp>
      <p:sp>
        <p:nvSpPr>
          <p:cNvPr id="6" name="Rectangle 77"/>
          <p:cNvSpPr>
            <a:spLocks noChangeArrowheads="1"/>
          </p:cNvSpPr>
          <p:nvPr/>
        </p:nvSpPr>
        <p:spPr bwMode="auto">
          <a:xfrm>
            <a:off x="3326658" y="231031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389888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6478588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7086600" y="51816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77"/>
          <p:cNvSpPr>
            <a:spLocks noChangeArrowheads="1"/>
          </p:cNvSpPr>
          <p:nvPr/>
        </p:nvSpPr>
        <p:spPr bwMode="auto">
          <a:xfrm>
            <a:off x="3326658" y="231031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27776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85800"/>
            <a:ext cx="6478588" cy="501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6858000" y="48006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77"/>
          <p:cNvSpPr>
            <a:spLocks noChangeArrowheads="1"/>
          </p:cNvSpPr>
          <p:nvPr/>
        </p:nvSpPr>
        <p:spPr bwMode="auto">
          <a:xfrm>
            <a:off x="3326658" y="231031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41412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38200"/>
            <a:ext cx="6478588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6934200" y="48768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9635" name="Connecteur droit avec flèche 4"/>
          <p:cNvCxnSpPr>
            <a:cxnSpLocks noChangeShapeType="1"/>
          </p:cNvCxnSpPr>
          <p:nvPr/>
        </p:nvCxnSpPr>
        <p:spPr bwMode="auto">
          <a:xfrm flipH="1">
            <a:off x="3657600" y="4495800"/>
            <a:ext cx="381000" cy="112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9636" name="Connecteur droit avec flèche 5"/>
          <p:cNvCxnSpPr>
            <a:cxnSpLocks noChangeShapeType="1"/>
          </p:cNvCxnSpPr>
          <p:nvPr/>
        </p:nvCxnSpPr>
        <p:spPr bwMode="auto">
          <a:xfrm flipH="1">
            <a:off x="4953000" y="4495800"/>
            <a:ext cx="381000" cy="112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9637" name="Connecteur droit avec flèche 6"/>
          <p:cNvCxnSpPr>
            <a:cxnSpLocks noChangeShapeType="1"/>
          </p:cNvCxnSpPr>
          <p:nvPr/>
        </p:nvCxnSpPr>
        <p:spPr bwMode="auto">
          <a:xfrm flipH="1">
            <a:off x="6248400" y="4572000"/>
            <a:ext cx="381000" cy="112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77"/>
          <p:cNvSpPr>
            <a:spLocks noChangeArrowheads="1"/>
          </p:cNvSpPr>
          <p:nvPr/>
        </p:nvSpPr>
        <p:spPr bwMode="auto">
          <a:xfrm>
            <a:off x="3326658" y="231031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120991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85800"/>
            <a:ext cx="6478588" cy="49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7010400" y="48006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7"/>
          <p:cNvSpPr>
            <a:spLocks noChangeArrowheads="1"/>
          </p:cNvSpPr>
          <p:nvPr/>
        </p:nvSpPr>
        <p:spPr bwMode="auto">
          <a:xfrm>
            <a:off x="3326658" y="231031"/>
            <a:ext cx="269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2</a:t>
            </a:r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– Cluster growth</a:t>
            </a:r>
          </a:p>
        </p:txBody>
      </p:sp>
    </p:spTree>
    <p:extLst>
      <p:ext uri="{BB962C8B-B14F-4D97-AF65-F5344CB8AC3E}">
        <p14:creationId xmlns:p14="http://schemas.microsoft.com/office/powerpoint/2010/main" val="22756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58850"/>
            <a:ext cx="6478587" cy="49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705600" y="5105400"/>
            <a:ext cx="990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77"/>
          <p:cNvSpPr>
            <a:spLocks noChangeArrowheads="1"/>
          </p:cNvSpPr>
          <p:nvPr/>
        </p:nvSpPr>
        <p:spPr bwMode="auto">
          <a:xfrm>
            <a:off x="3522394" y="231031"/>
            <a:ext cx="23058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3 – Sequencing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763688" y="1456572"/>
            <a:ext cx="1296144" cy="28803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513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ZoneTexte 4"/>
          <p:cNvSpPr txBox="1">
            <a:spLocks noChangeArrowheads="1"/>
          </p:cNvSpPr>
          <p:nvPr/>
        </p:nvSpPr>
        <p:spPr bwMode="auto">
          <a:xfrm>
            <a:off x="4367213" y="4038600"/>
            <a:ext cx="43957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4 terminator-bound dNTPs present during each cycle</a:t>
            </a:r>
          </a:p>
          <a:p>
            <a:endParaRPr lang="fr-FR" sz="1400"/>
          </a:p>
          <a:p>
            <a:endParaRPr lang="fr-FR" sz="1400"/>
          </a:p>
          <a:p>
            <a:r>
              <a:rPr lang="fr-FR" sz="1400"/>
              <a:t>natural competition minimizes incorporation bias</a:t>
            </a:r>
          </a:p>
          <a:p>
            <a:endParaRPr lang="fr-FR" sz="1400"/>
          </a:p>
        </p:txBody>
      </p:sp>
      <p:sp>
        <p:nvSpPr>
          <p:cNvPr id="59395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 : 	add sequencing reagents and repeat</a:t>
            </a:r>
          </a:p>
          <a:p>
            <a:endParaRPr lang="fr-FR" sz="1400"/>
          </a:p>
        </p:txBody>
      </p:sp>
      <p:sp>
        <p:nvSpPr>
          <p:cNvPr id="4" name="Flèche vers le bas 3"/>
          <p:cNvSpPr/>
          <p:nvPr/>
        </p:nvSpPr>
        <p:spPr bwMode="auto">
          <a:xfrm>
            <a:off x="6488113" y="4452938"/>
            <a:ext cx="152400" cy="304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59398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9399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59400" name="Rectangle 9"/>
          <p:cNvSpPr>
            <a:spLocks noChangeArrowheads="1"/>
          </p:cNvSpPr>
          <p:nvPr/>
        </p:nvSpPr>
        <p:spPr bwMode="auto">
          <a:xfrm>
            <a:off x="2489200" y="2667000"/>
            <a:ext cx="233363" cy="304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9401" name="Rectangle 10"/>
          <p:cNvSpPr>
            <a:spLocks noChangeArrowheads="1"/>
          </p:cNvSpPr>
          <p:nvPr/>
        </p:nvSpPr>
        <p:spPr bwMode="auto">
          <a:xfrm>
            <a:off x="2971800" y="1524000"/>
            <a:ext cx="5943600" cy="4724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9402" name="Rectangle 12"/>
          <p:cNvSpPr>
            <a:spLocks noChangeArrowheads="1"/>
          </p:cNvSpPr>
          <p:nvPr/>
        </p:nvSpPr>
        <p:spPr bwMode="auto">
          <a:xfrm>
            <a:off x="1981200" y="2489200"/>
            <a:ext cx="9906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59403" name="Image 11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455863"/>
            <a:ext cx="3905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Image 13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3590925"/>
            <a:ext cx="39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5" name="Rectangle 14"/>
          <p:cNvSpPr>
            <a:spLocks noChangeArrowheads="1"/>
          </p:cNvSpPr>
          <p:nvPr/>
        </p:nvSpPr>
        <p:spPr bwMode="auto">
          <a:xfrm>
            <a:off x="381000" y="2286000"/>
            <a:ext cx="1524000" cy="35052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5689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ZoneTexte 4"/>
          <p:cNvSpPr txBox="1">
            <a:spLocks noChangeArrowheads="1"/>
          </p:cNvSpPr>
          <p:nvPr/>
        </p:nvSpPr>
        <p:spPr bwMode="auto">
          <a:xfrm>
            <a:off x="4367213" y="4038600"/>
            <a:ext cx="43957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4 terminator-bound dNTPs present during each cycle</a:t>
            </a:r>
          </a:p>
          <a:p>
            <a:endParaRPr lang="fr-FR" sz="1400"/>
          </a:p>
          <a:p>
            <a:endParaRPr lang="fr-FR" sz="1400"/>
          </a:p>
          <a:p>
            <a:r>
              <a:rPr lang="fr-FR" sz="1400"/>
              <a:t>natural competition minimizes incorporation bias</a:t>
            </a:r>
          </a:p>
          <a:p>
            <a:endParaRPr lang="fr-FR" sz="1400"/>
          </a:p>
        </p:txBody>
      </p:sp>
      <p:sp>
        <p:nvSpPr>
          <p:cNvPr id="60419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 : 	add sequencing reagents and repeat</a:t>
            </a:r>
          </a:p>
          <a:p>
            <a:endParaRPr lang="fr-FR" sz="1400"/>
          </a:p>
        </p:txBody>
      </p:sp>
      <p:sp>
        <p:nvSpPr>
          <p:cNvPr id="4" name="Flèche vers le bas 3"/>
          <p:cNvSpPr/>
          <p:nvPr/>
        </p:nvSpPr>
        <p:spPr bwMode="auto">
          <a:xfrm>
            <a:off x="6488113" y="4452938"/>
            <a:ext cx="152400" cy="304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60422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0423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60424" name="Rectangle 9"/>
          <p:cNvSpPr>
            <a:spLocks noChangeArrowheads="1"/>
          </p:cNvSpPr>
          <p:nvPr/>
        </p:nvSpPr>
        <p:spPr bwMode="auto">
          <a:xfrm>
            <a:off x="2489200" y="2667000"/>
            <a:ext cx="233363" cy="304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0425" name="Rectangle 10"/>
          <p:cNvSpPr>
            <a:spLocks noChangeArrowheads="1"/>
          </p:cNvSpPr>
          <p:nvPr/>
        </p:nvSpPr>
        <p:spPr bwMode="auto">
          <a:xfrm>
            <a:off x="2971800" y="2133600"/>
            <a:ext cx="5943600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0426" name="Rectangle 12"/>
          <p:cNvSpPr>
            <a:spLocks noChangeArrowheads="1"/>
          </p:cNvSpPr>
          <p:nvPr/>
        </p:nvSpPr>
        <p:spPr bwMode="auto">
          <a:xfrm>
            <a:off x="1981200" y="2489200"/>
            <a:ext cx="9906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60427" name="Image 11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455863"/>
            <a:ext cx="3905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8" name="Image 13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3590925"/>
            <a:ext cx="39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19493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2" name="ZoneTexte 4"/>
          <p:cNvSpPr txBox="1">
            <a:spLocks noChangeArrowheads="1"/>
          </p:cNvSpPr>
          <p:nvPr/>
        </p:nvSpPr>
        <p:spPr bwMode="auto">
          <a:xfrm>
            <a:off x="4367213" y="4038600"/>
            <a:ext cx="43957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4 terminator-bound dNTPs present during each cycle</a:t>
            </a:r>
          </a:p>
          <a:p>
            <a:endParaRPr lang="fr-FR" sz="1400"/>
          </a:p>
          <a:p>
            <a:endParaRPr lang="fr-FR" sz="1400"/>
          </a:p>
          <a:p>
            <a:r>
              <a:rPr lang="fr-FR" sz="1400"/>
              <a:t>natural competition minimizes incorporation bias</a:t>
            </a:r>
          </a:p>
          <a:p>
            <a:endParaRPr lang="fr-FR" sz="1400"/>
          </a:p>
        </p:txBody>
      </p:sp>
      <p:sp>
        <p:nvSpPr>
          <p:cNvPr id="61443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 : 	add sequencing reagents and repeat</a:t>
            </a:r>
          </a:p>
          <a:p>
            <a:endParaRPr lang="fr-FR" sz="1400"/>
          </a:p>
        </p:txBody>
      </p:sp>
      <p:sp>
        <p:nvSpPr>
          <p:cNvPr id="4" name="Flèche vers le bas 3"/>
          <p:cNvSpPr/>
          <p:nvPr/>
        </p:nvSpPr>
        <p:spPr bwMode="auto">
          <a:xfrm>
            <a:off x="6488113" y="4452938"/>
            <a:ext cx="152400" cy="304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61446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47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61448" name="Rectangle 9"/>
          <p:cNvSpPr>
            <a:spLocks noChangeArrowheads="1"/>
          </p:cNvSpPr>
          <p:nvPr/>
        </p:nvSpPr>
        <p:spPr bwMode="auto">
          <a:xfrm>
            <a:off x="2489200" y="2667000"/>
            <a:ext cx="233363" cy="304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1449" name="Rectangle 10"/>
          <p:cNvSpPr>
            <a:spLocks noChangeArrowheads="1"/>
          </p:cNvSpPr>
          <p:nvPr/>
        </p:nvSpPr>
        <p:spPr bwMode="auto">
          <a:xfrm>
            <a:off x="2971800" y="2455863"/>
            <a:ext cx="5943600" cy="3810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1450" name="Rectangle 12"/>
          <p:cNvSpPr>
            <a:spLocks noChangeArrowheads="1"/>
          </p:cNvSpPr>
          <p:nvPr/>
        </p:nvSpPr>
        <p:spPr bwMode="auto">
          <a:xfrm>
            <a:off x="1981200" y="2489200"/>
            <a:ext cx="9906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61451" name="Image 11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455863"/>
            <a:ext cx="3905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2" name="Image 13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3590925"/>
            <a:ext cx="39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17429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ZoneTexte 3"/>
          <p:cNvSpPr txBox="1">
            <a:spLocks noChangeArrowheads="1"/>
          </p:cNvSpPr>
          <p:nvPr/>
        </p:nvSpPr>
        <p:spPr bwMode="auto">
          <a:xfrm>
            <a:off x="381000" y="620688"/>
            <a:ext cx="5638800" cy="550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fr-FR" sz="1400" b="1">
                <a:latin typeface="Avenir Book"/>
                <a:cs typeface="Avenir Book"/>
              </a:rPr>
              <a:t>1rst generation : Sanger sequencing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Has been the major method up to 2005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fr-FR" sz="1400" i="1">
                <a:latin typeface="Avenir Book"/>
                <a:cs typeface="Avenir Book"/>
              </a:rPr>
              <a:t>Limitations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Extremely high cost 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Long experimental set up times 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High DNA concentrations needed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fr-FR" sz="1400">
              <a:latin typeface="Avenir Book"/>
              <a:cs typeface="Avenir Book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fr-FR" sz="1400">
              <a:latin typeface="Avenir Book"/>
              <a:cs typeface="Avenir Book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fr-FR" sz="1400">
              <a:latin typeface="Avenir Book"/>
              <a:cs typeface="Avenir Book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fr-FR" sz="1400" b="1">
                <a:latin typeface="Avenir Book"/>
                <a:cs typeface="Avenir Book"/>
              </a:rPr>
              <a:t>2</a:t>
            </a:r>
            <a:r>
              <a:rPr lang="fr-FR" sz="1400" b="1" baseline="30000">
                <a:latin typeface="Avenir Book"/>
                <a:cs typeface="Avenir Book"/>
              </a:rPr>
              <a:t>d</a:t>
            </a:r>
            <a:r>
              <a:rPr lang="fr-FR" sz="1400" b="1">
                <a:latin typeface="Avenir Book"/>
                <a:cs typeface="Avenir Book"/>
              </a:rPr>
              <a:t> generation 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Single DNA molecules replicated in clusters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Very high troughput 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fr-FR" sz="1400" i="1">
                <a:latin typeface="Avenir Book"/>
                <a:cs typeface="Avenir Book"/>
              </a:rPr>
              <a:t>Limitations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Maximum read length ≤ 300bp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endParaRPr lang="fr-FR" sz="1400">
              <a:latin typeface="Avenir Book"/>
              <a:cs typeface="Avenir Book"/>
            </a:endParaRP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endParaRPr lang="fr-FR" sz="1400">
              <a:latin typeface="Avenir Book"/>
              <a:cs typeface="Avenir Book"/>
            </a:endParaRP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endParaRPr lang="fr-FR" sz="1400">
              <a:latin typeface="Avenir Book"/>
              <a:cs typeface="Avenir Book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fr-FR" sz="1400" b="1">
                <a:latin typeface="Avenir Book"/>
                <a:cs typeface="Avenir Book"/>
              </a:rPr>
              <a:t>3</a:t>
            </a:r>
            <a:r>
              <a:rPr lang="fr-FR" sz="1400" b="1" baseline="30000">
                <a:latin typeface="Avenir Book"/>
                <a:cs typeface="Avenir Book"/>
              </a:rPr>
              <a:t>rd</a:t>
            </a:r>
            <a:r>
              <a:rPr lang="fr-FR" sz="1400" b="1">
                <a:latin typeface="Avenir Book"/>
                <a:cs typeface="Avenir Book"/>
              </a:rPr>
              <a:t> generation 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Single molecules sequencing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Very long reads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fr-FR" sz="1400" i="1">
                <a:latin typeface="Avenir Book"/>
                <a:cs typeface="Avenir Book"/>
              </a:rPr>
              <a:t>Limitations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fr-FR" sz="1400">
                <a:latin typeface="Avenir Book"/>
                <a:cs typeface="Avenir Book"/>
              </a:rPr>
              <a:t> High error rates</a:t>
            </a:r>
          </a:p>
        </p:txBody>
      </p:sp>
      <p:pic>
        <p:nvPicPr>
          <p:cNvPr id="19459" name="Image 5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836712"/>
            <a:ext cx="116494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er 4"/>
          <p:cNvGrpSpPr/>
          <p:nvPr/>
        </p:nvGrpSpPr>
        <p:grpSpPr>
          <a:xfrm>
            <a:off x="5580112" y="2852936"/>
            <a:ext cx="1440160" cy="1298840"/>
            <a:chOff x="6012160" y="2780928"/>
            <a:chExt cx="2232248" cy="1730888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2780928"/>
              <a:ext cx="2088232" cy="173088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668344" y="3789040"/>
              <a:ext cx="576064" cy="1440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ea typeface="ＭＳ Ｐゴシック" charset="-128"/>
                <a:cs typeface="Avenir Book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27" y="5013176"/>
            <a:ext cx="1145317" cy="107142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4869160"/>
            <a:ext cx="892855" cy="137329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59687" y="4684191"/>
            <a:ext cx="681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latin typeface="Avenir Book"/>
                <a:cs typeface="Avenir Book"/>
              </a:rPr>
              <a:t>PacBio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450762" y="4683616"/>
            <a:ext cx="143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latin typeface="Avenir Book"/>
                <a:cs typeface="Avenir Book"/>
              </a:rPr>
              <a:t>Oxford Nanopore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835116" y="2708920"/>
            <a:ext cx="747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latin typeface="Avenir Book"/>
                <a:cs typeface="Avenir Book"/>
              </a:rPr>
              <a:t>Illumina</a:t>
            </a:r>
          </a:p>
        </p:txBody>
      </p:sp>
    </p:spTree>
    <p:extLst>
      <p:ext uri="{BB962C8B-B14F-4D97-AF65-F5344CB8AC3E}">
        <p14:creationId xmlns:p14="http://schemas.microsoft.com/office/powerpoint/2010/main" val="14609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ZoneTexte 4"/>
          <p:cNvSpPr txBox="1">
            <a:spLocks noChangeArrowheads="1"/>
          </p:cNvSpPr>
          <p:nvPr/>
        </p:nvSpPr>
        <p:spPr bwMode="auto">
          <a:xfrm>
            <a:off x="4367213" y="4038600"/>
            <a:ext cx="43957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4 terminator-bound dNTPs present during each cycle</a:t>
            </a:r>
          </a:p>
          <a:p>
            <a:endParaRPr lang="fr-FR" sz="1400"/>
          </a:p>
          <a:p>
            <a:endParaRPr lang="fr-FR" sz="1400"/>
          </a:p>
          <a:p>
            <a:r>
              <a:rPr lang="fr-FR" sz="1400"/>
              <a:t>natural competition minimizes incorporation bias</a:t>
            </a:r>
          </a:p>
          <a:p>
            <a:endParaRPr lang="fr-FR" sz="1400"/>
          </a:p>
        </p:txBody>
      </p:sp>
      <p:sp>
        <p:nvSpPr>
          <p:cNvPr id="62467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 : 	add sequencing reagents and repeat</a:t>
            </a:r>
          </a:p>
          <a:p>
            <a:endParaRPr lang="fr-FR" sz="1400"/>
          </a:p>
        </p:txBody>
      </p:sp>
      <p:sp>
        <p:nvSpPr>
          <p:cNvPr id="4" name="Flèche vers le bas 3"/>
          <p:cNvSpPr/>
          <p:nvPr/>
        </p:nvSpPr>
        <p:spPr bwMode="auto">
          <a:xfrm>
            <a:off x="6488113" y="4452938"/>
            <a:ext cx="152400" cy="304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62470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471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62472" name="Rectangle 9"/>
          <p:cNvSpPr>
            <a:spLocks noChangeArrowheads="1"/>
          </p:cNvSpPr>
          <p:nvPr/>
        </p:nvSpPr>
        <p:spPr bwMode="auto">
          <a:xfrm>
            <a:off x="2489200" y="2667000"/>
            <a:ext cx="233363" cy="304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2473" name="Rectangle 10"/>
          <p:cNvSpPr>
            <a:spLocks noChangeArrowheads="1"/>
          </p:cNvSpPr>
          <p:nvPr/>
        </p:nvSpPr>
        <p:spPr bwMode="auto">
          <a:xfrm>
            <a:off x="2971800" y="2659063"/>
            <a:ext cx="5943600" cy="3657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2474" name="Rectangle 12"/>
          <p:cNvSpPr>
            <a:spLocks noChangeArrowheads="1"/>
          </p:cNvSpPr>
          <p:nvPr/>
        </p:nvSpPr>
        <p:spPr bwMode="auto">
          <a:xfrm>
            <a:off x="1981200" y="2489200"/>
            <a:ext cx="9906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62475" name="Image 11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455863"/>
            <a:ext cx="3905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6" name="Image 13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3590925"/>
            <a:ext cx="39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7" name="Image 14" descr="cap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621"/>
          <a:stretch>
            <a:fillRect/>
          </a:stretch>
        </p:blipFill>
        <p:spPr bwMode="auto">
          <a:xfrm>
            <a:off x="2432050" y="2457450"/>
            <a:ext cx="317500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282022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 : 	add sequencing reagents and repeat</a:t>
            </a:r>
          </a:p>
          <a:p>
            <a:endParaRPr lang="fr-FR" sz="1400"/>
          </a:p>
        </p:txBody>
      </p:sp>
      <p:sp>
        <p:nvSpPr>
          <p:cNvPr id="63491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63492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3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63494" name="Rectangle 9"/>
          <p:cNvSpPr>
            <a:spLocks noChangeArrowheads="1"/>
          </p:cNvSpPr>
          <p:nvPr/>
        </p:nvSpPr>
        <p:spPr bwMode="auto">
          <a:xfrm>
            <a:off x="2489200" y="2667000"/>
            <a:ext cx="233363" cy="304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3495" name="Rectangle 10"/>
          <p:cNvSpPr>
            <a:spLocks noChangeArrowheads="1"/>
          </p:cNvSpPr>
          <p:nvPr/>
        </p:nvSpPr>
        <p:spPr bwMode="auto">
          <a:xfrm>
            <a:off x="3276600" y="2862263"/>
            <a:ext cx="5638800" cy="87153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3496" name="Rectangle 12"/>
          <p:cNvSpPr>
            <a:spLocks noChangeArrowheads="1"/>
          </p:cNvSpPr>
          <p:nvPr/>
        </p:nvSpPr>
        <p:spPr bwMode="auto">
          <a:xfrm>
            <a:off x="1989138" y="2489200"/>
            <a:ext cx="9906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63497" name="Image 11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455863"/>
            <a:ext cx="3905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8" name="Image 13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3590925"/>
            <a:ext cx="39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9" name="Image 14" descr="cap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621"/>
          <a:stretch>
            <a:fillRect/>
          </a:stretch>
        </p:blipFill>
        <p:spPr bwMode="auto">
          <a:xfrm>
            <a:off x="2432050" y="2457450"/>
            <a:ext cx="317500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0" name="Flèche vers la droite 15"/>
          <p:cNvSpPr>
            <a:spLocks noChangeArrowheads="1"/>
          </p:cNvSpPr>
          <p:nvPr/>
        </p:nvSpPr>
        <p:spPr bwMode="auto">
          <a:xfrm>
            <a:off x="2768600" y="2522538"/>
            <a:ext cx="990600" cy="131762"/>
          </a:xfrm>
          <a:prstGeom prst="rightArrow">
            <a:avLst>
              <a:gd name="adj1" fmla="val 50000"/>
              <a:gd name="adj2" fmla="val 49599"/>
            </a:avLst>
          </a:prstGeom>
          <a:solidFill>
            <a:srgbClr val="36E33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37588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4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 : 	add sequencing reagents and repeat</a:t>
            </a:r>
          </a:p>
          <a:p>
            <a:endParaRPr lang="fr-FR" sz="1400"/>
          </a:p>
        </p:txBody>
      </p:sp>
      <p:sp>
        <p:nvSpPr>
          <p:cNvPr id="64515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64516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517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489200" y="2667000"/>
            <a:ext cx="233363" cy="304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4519" name="Rectangle 10"/>
          <p:cNvSpPr>
            <a:spLocks noChangeArrowheads="1"/>
          </p:cNvSpPr>
          <p:nvPr/>
        </p:nvSpPr>
        <p:spPr bwMode="auto">
          <a:xfrm>
            <a:off x="2895600" y="3106738"/>
            <a:ext cx="6019800" cy="2913062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4520" name="Rectangle 12"/>
          <p:cNvSpPr>
            <a:spLocks noChangeArrowheads="1"/>
          </p:cNvSpPr>
          <p:nvPr/>
        </p:nvSpPr>
        <p:spPr bwMode="auto">
          <a:xfrm>
            <a:off x="1989138" y="2489200"/>
            <a:ext cx="9906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64521" name="Image 11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455863"/>
            <a:ext cx="3905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Image 13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3590925"/>
            <a:ext cx="39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Image 14" descr="cap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621"/>
          <a:stretch>
            <a:fillRect/>
          </a:stretch>
        </p:blipFill>
        <p:spPr bwMode="auto">
          <a:xfrm>
            <a:off x="2432050" y="2457450"/>
            <a:ext cx="317500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23616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8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 : 	add sequencing reagents and repeat</a:t>
            </a:r>
          </a:p>
          <a:p>
            <a:endParaRPr lang="fr-FR" sz="1400"/>
          </a:p>
        </p:txBody>
      </p:sp>
      <p:sp>
        <p:nvSpPr>
          <p:cNvPr id="65539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65540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541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65542" name="Rectangle 9"/>
          <p:cNvSpPr>
            <a:spLocks noChangeArrowheads="1"/>
          </p:cNvSpPr>
          <p:nvPr/>
        </p:nvSpPr>
        <p:spPr bwMode="auto">
          <a:xfrm>
            <a:off x="2489200" y="2667000"/>
            <a:ext cx="233363" cy="304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5543" name="Rectangle 10"/>
          <p:cNvSpPr>
            <a:spLocks noChangeArrowheads="1"/>
          </p:cNvSpPr>
          <p:nvPr/>
        </p:nvSpPr>
        <p:spPr bwMode="auto">
          <a:xfrm>
            <a:off x="2895600" y="3657600"/>
            <a:ext cx="6019800" cy="23622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5544" name="Rectangle 12"/>
          <p:cNvSpPr>
            <a:spLocks noChangeArrowheads="1"/>
          </p:cNvSpPr>
          <p:nvPr/>
        </p:nvSpPr>
        <p:spPr bwMode="auto">
          <a:xfrm>
            <a:off x="1989138" y="2489200"/>
            <a:ext cx="9906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65545" name="Image 11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455863"/>
            <a:ext cx="3905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6" name="Image 13" descr="cap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3590925"/>
            <a:ext cx="39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7" name="Image 14" descr="cap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621"/>
          <a:stretch>
            <a:fillRect/>
          </a:stretch>
        </p:blipFill>
        <p:spPr bwMode="auto">
          <a:xfrm>
            <a:off x="2432050" y="2457450"/>
            <a:ext cx="317500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8" name="Rectangle 15"/>
          <p:cNvSpPr>
            <a:spLocks noChangeArrowheads="1"/>
          </p:cNvSpPr>
          <p:nvPr/>
        </p:nvSpPr>
        <p:spPr bwMode="auto">
          <a:xfrm>
            <a:off x="2819400" y="3200400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22973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 : 	add sequencing reagents and repeat</a:t>
            </a:r>
          </a:p>
          <a:p>
            <a:endParaRPr lang="fr-FR" sz="1400"/>
          </a:p>
        </p:txBody>
      </p:sp>
      <p:sp>
        <p:nvSpPr>
          <p:cNvPr id="66563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66564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565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66566" name="Flèche vers la droite 16"/>
          <p:cNvSpPr>
            <a:spLocks noChangeArrowheads="1"/>
          </p:cNvSpPr>
          <p:nvPr/>
        </p:nvSpPr>
        <p:spPr bwMode="auto">
          <a:xfrm>
            <a:off x="2971800" y="3124200"/>
            <a:ext cx="630238" cy="130175"/>
          </a:xfrm>
          <a:prstGeom prst="rightArrow">
            <a:avLst>
              <a:gd name="adj1" fmla="val 50000"/>
              <a:gd name="adj2" fmla="val 50163"/>
            </a:avLst>
          </a:prstGeom>
          <a:solidFill>
            <a:srgbClr val="36E33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24406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 : 	add sequencing reagents and repeat</a:t>
            </a:r>
          </a:p>
          <a:p>
            <a:endParaRPr lang="fr-FR" sz="1400"/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67588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7589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67590" name="Flèche vers la droite 16"/>
          <p:cNvSpPr>
            <a:spLocks noChangeArrowheads="1"/>
          </p:cNvSpPr>
          <p:nvPr/>
        </p:nvSpPr>
        <p:spPr bwMode="auto">
          <a:xfrm>
            <a:off x="2971800" y="3124200"/>
            <a:ext cx="630238" cy="130175"/>
          </a:xfrm>
          <a:prstGeom prst="rightArrow">
            <a:avLst>
              <a:gd name="adj1" fmla="val 50000"/>
              <a:gd name="adj2" fmla="val 50163"/>
            </a:avLst>
          </a:prstGeom>
          <a:solidFill>
            <a:srgbClr val="36E33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7591" name="ZoneTexte 9"/>
          <p:cNvSpPr txBox="1">
            <a:spLocks noChangeArrowheads="1"/>
          </p:cNvSpPr>
          <p:nvPr/>
        </p:nvSpPr>
        <p:spPr bwMode="auto">
          <a:xfrm>
            <a:off x="4367213" y="4038600"/>
            <a:ext cx="43957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4 terminator-bound dNTPs present during each cycle</a:t>
            </a:r>
          </a:p>
          <a:p>
            <a:endParaRPr lang="fr-FR" sz="1400"/>
          </a:p>
          <a:p>
            <a:endParaRPr lang="fr-FR" sz="1400"/>
          </a:p>
          <a:p>
            <a:r>
              <a:rPr lang="fr-FR" sz="1400"/>
              <a:t>natural competition minimizes incorporation bias</a:t>
            </a:r>
          </a:p>
          <a:p>
            <a:endParaRPr lang="fr-FR" sz="1400"/>
          </a:p>
        </p:txBody>
      </p:sp>
      <p:sp>
        <p:nvSpPr>
          <p:cNvPr id="11" name="Flèche vers le bas 10"/>
          <p:cNvSpPr/>
          <p:nvPr/>
        </p:nvSpPr>
        <p:spPr bwMode="auto">
          <a:xfrm>
            <a:off x="6488113" y="4394200"/>
            <a:ext cx="152400" cy="304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fr-FR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18715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Image 1" descr="ca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" y="-10141"/>
            <a:ext cx="901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ZoneTexte 2"/>
          <p:cNvSpPr txBox="1">
            <a:spLocks noChangeArrowheads="1"/>
          </p:cNvSpPr>
          <p:nvPr/>
        </p:nvSpPr>
        <p:spPr bwMode="auto">
          <a:xfrm>
            <a:off x="3810000" y="1752600"/>
            <a:ext cx="51816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/>
              <a:t> fluorescent-labeled terminator bound to each dNTP</a:t>
            </a:r>
          </a:p>
          <a:p>
            <a:pPr>
              <a:buFont typeface="Arial" charset="0"/>
              <a:buChar char="•"/>
            </a:pPr>
            <a:endParaRPr lang="fr-FR" sz="1400"/>
          </a:p>
          <a:p>
            <a:r>
              <a:rPr lang="fr-FR" sz="1400"/>
              <a:t>Cycle 1 : 	add sequencing reagents</a:t>
            </a:r>
          </a:p>
          <a:p>
            <a:r>
              <a:rPr lang="fr-FR" sz="1400"/>
              <a:t>	first base incorporated</a:t>
            </a:r>
          </a:p>
          <a:p>
            <a:r>
              <a:rPr lang="fr-FR" sz="1400"/>
              <a:t>	detect signal / scan</a:t>
            </a:r>
          </a:p>
          <a:p>
            <a:r>
              <a:rPr lang="fr-FR" sz="1400"/>
              <a:t>	cleave terminator and dye</a:t>
            </a:r>
          </a:p>
          <a:p>
            <a:endParaRPr lang="fr-FR" sz="1400"/>
          </a:p>
          <a:p>
            <a:r>
              <a:rPr lang="fr-FR" sz="1400"/>
              <a:t>Cycle 2: 	add sequencing reagents and repeat</a:t>
            </a:r>
          </a:p>
          <a:p>
            <a:endParaRPr lang="fr-FR" sz="1400"/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228600" y="5715000"/>
            <a:ext cx="8763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48132" name="Connecteur droit 7"/>
          <p:cNvCxnSpPr>
            <a:cxnSpLocks noChangeShapeType="1"/>
          </p:cNvCxnSpPr>
          <p:nvPr/>
        </p:nvCxnSpPr>
        <p:spPr bwMode="auto">
          <a:xfrm>
            <a:off x="2819400" y="2692400"/>
            <a:ext cx="1066800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133" name="ZoneTexte 8"/>
          <p:cNvSpPr txBox="1">
            <a:spLocks noChangeArrowheads="1"/>
          </p:cNvSpPr>
          <p:nvPr/>
        </p:nvSpPr>
        <p:spPr bwMode="auto">
          <a:xfrm>
            <a:off x="3929063" y="5503863"/>
            <a:ext cx="88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 b="1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48134" name="Flèche vers la droite 16"/>
          <p:cNvSpPr>
            <a:spLocks noChangeArrowheads="1"/>
          </p:cNvSpPr>
          <p:nvPr/>
        </p:nvSpPr>
        <p:spPr bwMode="auto">
          <a:xfrm>
            <a:off x="2971800" y="3124200"/>
            <a:ext cx="630238" cy="130175"/>
          </a:xfrm>
          <a:prstGeom prst="rightArrow">
            <a:avLst>
              <a:gd name="adj1" fmla="val 50000"/>
              <a:gd name="adj2" fmla="val 50163"/>
            </a:avLst>
          </a:prstGeom>
          <a:solidFill>
            <a:srgbClr val="36E33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467544" y="2060848"/>
            <a:ext cx="1368152" cy="3600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933056"/>
            <a:ext cx="2344886" cy="23896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7740352" y="3861048"/>
            <a:ext cx="72008" cy="252028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93673" y="670798"/>
            <a:ext cx="467999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b="1"/>
              <a:t>3 -</a:t>
            </a:r>
          </a:p>
        </p:txBody>
      </p:sp>
    </p:spTree>
    <p:extLst>
      <p:ext uri="{BB962C8B-B14F-4D97-AF65-F5344CB8AC3E}">
        <p14:creationId xmlns:p14="http://schemas.microsoft.com/office/powerpoint/2010/main" val="42324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Connecteur droit 106"/>
          <p:cNvCxnSpPr/>
          <p:nvPr/>
        </p:nvCxnSpPr>
        <p:spPr>
          <a:xfrm flipH="1" flipV="1">
            <a:off x="179388" y="1800225"/>
            <a:ext cx="8694737" cy="6350"/>
          </a:xfrm>
          <a:prstGeom prst="line">
            <a:avLst/>
          </a:prstGeom>
          <a:ln w="635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H="1">
            <a:off x="1754188" y="1449388"/>
            <a:ext cx="34925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>
            <a:off x="2881313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H="1">
            <a:off x="3444875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008438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H="1">
            <a:off x="4572000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H="1">
            <a:off x="5137150" y="1449388"/>
            <a:ext cx="34925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>
            <a:off x="5700713" y="1449388"/>
            <a:ext cx="34925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>
            <a:off x="6264275" y="1449388"/>
            <a:ext cx="34925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>
            <a:off x="6827838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>
            <a:off x="7391400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H="1">
            <a:off x="7954963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>
            <a:off x="8518525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>
            <a:off x="2317750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>
            <a:off x="877888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608" name="ZoneTexte 3"/>
          <p:cNvSpPr txBox="1">
            <a:spLocks noChangeArrowheads="1"/>
          </p:cNvSpPr>
          <p:nvPr/>
        </p:nvSpPr>
        <p:spPr bwMode="auto">
          <a:xfrm>
            <a:off x="77842" y="1340768"/>
            <a:ext cx="5750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600" noProof="1">
                <a:cs typeface="Arial" charset="0"/>
              </a:rPr>
              <a:t>1</a:t>
            </a:r>
            <a:r>
              <a:rPr sz="1600" baseline="30000" noProof="1">
                <a:cs typeface="Arial" charset="0"/>
              </a:rPr>
              <a:t>st</a:t>
            </a:r>
          </a:p>
        </p:txBody>
      </p:sp>
      <p:sp>
        <p:nvSpPr>
          <p:cNvPr id="110609" name="ZoneTexte 4"/>
          <p:cNvSpPr txBox="1">
            <a:spLocks noChangeArrowheads="1"/>
          </p:cNvSpPr>
          <p:nvPr/>
        </p:nvSpPr>
        <p:spPr bwMode="auto">
          <a:xfrm>
            <a:off x="77843" y="2852068"/>
            <a:ext cx="677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600" noProof="1">
                <a:cs typeface="Arial" charset="0"/>
              </a:rPr>
              <a:t>2</a:t>
            </a:r>
            <a:r>
              <a:rPr sz="1600" baseline="30000" noProof="1">
                <a:cs typeface="Arial" charset="0"/>
              </a:rPr>
              <a:t>nd</a:t>
            </a:r>
          </a:p>
        </p:txBody>
      </p:sp>
      <p:sp>
        <p:nvSpPr>
          <p:cNvPr id="110610" name="ZoneTexte 5"/>
          <p:cNvSpPr txBox="1">
            <a:spLocks noChangeArrowheads="1"/>
          </p:cNvSpPr>
          <p:nvPr/>
        </p:nvSpPr>
        <p:spPr bwMode="auto">
          <a:xfrm>
            <a:off x="77842" y="4869781"/>
            <a:ext cx="5750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600" noProof="1">
                <a:cs typeface="Arial" charset="0"/>
              </a:rPr>
              <a:t>3</a:t>
            </a:r>
            <a:r>
              <a:rPr sz="1600" baseline="30000" noProof="1">
                <a:cs typeface="Arial" charset="0"/>
              </a:rPr>
              <a:t>rd</a:t>
            </a:r>
          </a:p>
        </p:txBody>
      </p:sp>
      <p:sp>
        <p:nvSpPr>
          <p:cNvPr id="110611" name="ZoneTexte 7"/>
          <p:cNvSpPr txBox="1">
            <a:spLocks noChangeArrowheads="1"/>
          </p:cNvSpPr>
          <p:nvPr/>
        </p:nvSpPr>
        <p:spPr bwMode="auto">
          <a:xfrm rot="-2690973">
            <a:off x="2160588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2006</a:t>
            </a:r>
          </a:p>
        </p:txBody>
      </p:sp>
      <p:sp>
        <p:nvSpPr>
          <p:cNvPr id="110612" name="ZoneTexte 9"/>
          <p:cNvSpPr txBox="1">
            <a:spLocks noChangeArrowheads="1"/>
          </p:cNvSpPr>
          <p:nvPr/>
        </p:nvSpPr>
        <p:spPr bwMode="auto">
          <a:xfrm rot="-2690973">
            <a:off x="2724150" y="1074738"/>
            <a:ext cx="496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2007</a:t>
            </a:r>
          </a:p>
        </p:txBody>
      </p:sp>
      <p:sp>
        <p:nvSpPr>
          <p:cNvPr id="110613" name="ZoneTexte 10"/>
          <p:cNvSpPr txBox="1">
            <a:spLocks noChangeArrowheads="1"/>
          </p:cNvSpPr>
          <p:nvPr/>
        </p:nvSpPr>
        <p:spPr bwMode="auto">
          <a:xfrm rot="-2690973">
            <a:off x="3286125" y="1074738"/>
            <a:ext cx="496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2008</a:t>
            </a:r>
          </a:p>
        </p:txBody>
      </p:sp>
      <p:sp>
        <p:nvSpPr>
          <p:cNvPr id="110614" name="ZoneTexte 11"/>
          <p:cNvSpPr txBox="1">
            <a:spLocks noChangeArrowheads="1"/>
          </p:cNvSpPr>
          <p:nvPr/>
        </p:nvSpPr>
        <p:spPr bwMode="auto">
          <a:xfrm rot="-2690973">
            <a:off x="3849688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2009</a:t>
            </a:r>
          </a:p>
        </p:txBody>
      </p:sp>
      <p:sp>
        <p:nvSpPr>
          <p:cNvPr id="110615" name="ZoneTexte 12"/>
          <p:cNvSpPr txBox="1">
            <a:spLocks noChangeArrowheads="1"/>
          </p:cNvSpPr>
          <p:nvPr/>
        </p:nvSpPr>
        <p:spPr bwMode="auto">
          <a:xfrm rot="-2690973">
            <a:off x="4411663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2010</a:t>
            </a:r>
          </a:p>
        </p:txBody>
      </p:sp>
      <p:sp>
        <p:nvSpPr>
          <p:cNvPr id="110616" name="ZoneTexte 13"/>
          <p:cNvSpPr txBox="1">
            <a:spLocks noChangeArrowheads="1"/>
          </p:cNvSpPr>
          <p:nvPr/>
        </p:nvSpPr>
        <p:spPr bwMode="auto">
          <a:xfrm rot="-2690973">
            <a:off x="4975225" y="1074738"/>
            <a:ext cx="496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2011</a:t>
            </a:r>
          </a:p>
        </p:txBody>
      </p:sp>
      <p:sp>
        <p:nvSpPr>
          <p:cNvPr id="110617" name="ZoneTexte 14"/>
          <p:cNvSpPr txBox="1">
            <a:spLocks noChangeArrowheads="1"/>
          </p:cNvSpPr>
          <p:nvPr/>
        </p:nvSpPr>
        <p:spPr bwMode="auto">
          <a:xfrm rot="-2690973">
            <a:off x="5538788" y="1074738"/>
            <a:ext cx="495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2012</a:t>
            </a:r>
          </a:p>
        </p:txBody>
      </p:sp>
      <p:sp>
        <p:nvSpPr>
          <p:cNvPr id="110618" name="ZoneTexte 15"/>
          <p:cNvSpPr txBox="1">
            <a:spLocks noChangeArrowheads="1"/>
          </p:cNvSpPr>
          <p:nvPr/>
        </p:nvSpPr>
        <p:spPr bwMode="auto">
          <a:xfrm rot="-2690973">
            <a:off x="6100763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2013</a:t>
            </a:r>
          </a:p>
        </p:txBody>
      </p:sp>
      <p:sp>
        <p:nvSpPr>
          <p:cNvPr id="110619" name="ZoneTexte 16"/>
          <p:cNvSpPr txBox="1">
            <a:spLocks noChangeArrowheads="1"/>
          </p:cNvSpPr>
          <p:nvPr/>
        </p:nvSpPr>
        <p:spPr bwMode="auto">
          <a:xfrm rot="-2690973">
            <a:off x="6664325" y="1074738"/>
            <a:ext cx="495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2014</a:t>
            </a:r>
          </a:p>
        </p:txBody>
      </p:sp>
      <p:sp>
        <p:nvSpPr>
          <p:cNvPr id="110620" name="ZoneTexte 17"/>
          <p:cNvSpPr txBox="1">
            <a:spLocks noChangeArrowheads="1"/>
          </p:cNvSpPr>
          <p:nvPr/>
        </p:nvSpPr>
        <p:spPr bwMode="auto">
          <a:xfrm rot="-2690973">
            <a:off x="7226300" y="1074738"/>
            <a:ext cx="496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2015</a:t>
            </a:r>
          </a:p>
        </p:txBody>
      </p:sp>
      <p:sp>
        <p:nvSpPr>
          <p:cNvPr id="110621" name="ZoneTexte 18"/>
          <p:cNvSpPr txBox="1">
            <a:spLocks noChangeArrowheads="1"/>
          </p:cNvSpPr>
          <p:nvPr/>
        </p:nvSpPr>
        <p:spPr bwMode="auto">
          <a:xfrm rot="-2690973">
            <a:off x="7789863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2016</a:t>
            </a:r>
          </a:p>
        </p:txBody>
      </p:sp>
      <p:sp>
        <p:nvSpPr>
          <p:cNvPr id="110622" name="ZoneTexte 19"/>
          <p:cNvSpPr txBox="1">
            <a:spLocks noChangeArrowheads="1"/>
          </p:cNvSpPr>
          <p:nvPr/>
        </p:nvSpPr>
        <p:spPr bwMode="auto">
          <a:xfrm rot="-2690973">
            <a:off x="8351838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2017</a:t>
            </a:r>
          </a:p>
        </p:txBody>
      </p:sp>
      <p:sp>
        <p:nvSpPr>
          <p:cNvPr id="110623" name="ZoneTexte 20"/>
          <p:cNvSpPr txBox="1">
            <a:spLocks noChangeArrowheads="1"/>
          </p:cNvSpPr>
          <p:nvPr/>
        </p:nvSpPr>
        <p:spPr bwMode="auto">
          <a:xfrm rot="-2690973">
            <a:off x="706438" y="1074738"/>
            <a:ext cx="495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2002</a:t>
            </a:r>
          </a:p>
        </p:txBody>
      </p:sp>
      <p:sp>
        <p:nvSpPr>
          <p:cNvPr id="110624" name="ZoneTexte 22"/>
          <p:cNvSpPr txBox="1">
            <a:spLocks noChangeArrowheads="1"/>
          </p:cNvSpPr>
          <p:nvPr/>
        </p:nvSpPr>
        <p:spPr bwMode="auto">
          <a:xfrm rot="-2690973">
            <a:off x="1598613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2005</a:t>
            </a:r>
          </a:p>
        </p:txBody>
      </p:sp>
      <p:sp>
        <p:nvSpPr>
          <p:cNvPr id="110625" name="ZoneTexte 30"/>
          <p:cNvSpPr txBox="1">
            <a:spLocks noChangeArrowheads="1"/>
          </p:cNvSpPr>
          <p:nvPr/>
        </p:nvSpPr>
        <p:spPr bwMode="auto">
          <a:xfrm>
            <a:off x="8232650" y="3363233"/>
            <a:ext cx="731838" cy="246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NovaSeq</a:t>
            </a:r>
          </a:p>
        </p:txBody>
      </p:sp>
      <p:cxnSp>
        <p:nvCxnSpPr>
          <p:cNvPr id="51" name="Connecteur droit 50"/>
          <p:cNvCxnSpPr/>
          <p:nvPr/>
        </p:nvCxnSpPr>
        <p:spPr>
          <a:xfrm>
            <a:off x="4933950" y="2770188"/>
            <a:ext cx="3940175" cy="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V="1">
            <a:off x="2343150" y="2571750"/>
            <a:ext cx="6530975" cy="9525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628" name="ZoneTexte 24"/>
          <p:cNvSpPr txBox="1">
            <a:spLocks noChangeArrowheads="1"/>
          </p:cNvSpPr>
          <p:nvPr/>
        </p:nvSpPr>
        <p:spPr bwMode="auto">
          <a:xfrm>
            <a:off x="5011738" y="2452688"/>
            <a:ext cx="547687" cy="246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MiSeq</a:t>
            </a:r>
          </a:p>
        </p:txBody>
      </p:sp>
      <p:sp>
        <p:nvSpPr>
          <p:cNvPr id="110629" name="ZoneTexte 6"/>
          <p:cNvSpPr txBox="1">
            <a:spLocks noChangeArrowheads="1"/>
          </p:cNvSpPr>
          <p:nvPr/>
        </p:nvSpPr>
        <p:spPr bwMode="auto">
          <a:xfrm>
            <a:off x="2201863" y="2452688"/>
            <a:ext cx="376237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GA</a:t>
            </a:r>
          </a:p>
        </p:txBody>
      </p:sp>
      <p:sp>
        <p:nvSpPr>
          <p:cNvPr id="110630" name="ZoneTexte 8"/>
          <p:cNvSpPr txBox="1">
            <a:spLocks noChangeArrowheads="1"/>
          </p:cNvSpPr>
          <p:nvPr/>
        </p:nvSpPr>
        <p:spPr bwMode="auto">
          <a:xfrm>
            <a:off x="3324225" y="2452688"/>
            <a:ext cx="441325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GAII</a:t>
            </a:r>
          </a:p>
        </p:txBody>
      </p:sp>
      <p:sp>
        <p:nvSpPr>
          <p:cNvPr id="110631" name="ZoneTexte 23"/>
          <p:cNvSpPr txBox="1">
            <a:spLocks noChangeArrowheads="1"/>
          </p:cNvSpPr>
          <p:nvPr/>
        </p:nvSpPr>
        <p:spPr bwMode="auto">
          <a:xfrm>
            <a:off x="3875088" y="2452688"/>
            <a:ext cx="504825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GAIIx</a:t>
            </a:r>
          </a:p>
        </p:txBody>
      </p:sp>
      <p:sp>
        <p:nvSpPr>
          <p:cNvPr id="110632" name="ZoneTexte 25"/>
          <p:cNvSpPr txBox="1">
            <a:spLocks noChangeArrowheads="1"/>
          </p:cNvSpPr>
          <p:nvPr/>
        </p:nvSpPr>
        <p:spPr bwMode="auto">
          <a:xfrm>
            <a:off x="4454525" y="2635250"/>
            <a:ext cx="855663" cy="247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chemeClr val="accent2"/>
                </a:solidFill>
                <a:cs typeface="Arial" charset="0"/>
              </a:rPr>
              <a:t>HiSeq 2000</a:t>
            </a:r>
          </a:p>
        </p:txBody>
      </p:sp>
      <p:sp>
        <p:nvSpPr>
          <p:cNvPr id="110633" name="ZoneTexte 26"/>
          <p:cNvSpPr txBox="1">
            <a:spLocks noChangeArrowheads="1"/>
          </p:cNvSpPr>
          <p:nvPr/>
        </p:nvSpPr>
        <p:spPr bwMode="auto">
          <a:xfrm>
            <a:off x="5580063" y="2635250"/>
            <a:ext cx="854075" cy="247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chemeClr val="accent2"/>
                </a:solidFill>
                <a:cs typeface="Arial" charset="0"/>
              </a:rPr>
              <a:t>HiSeq 2500</a:t>
            </a:r>
          </a:p>
        </p:txBody>
      </p:sp>
      <p:cxnSp>
        <p:nvCxnSpPr>
          <p:cNvPr id="55" name="Connecteur droit 54"/>
          <p:cNvCxnSpPr/>
          <p:nvPr/>
        </p:nvCxnSpPr>
        <p:spPr>
          <a:xfrm>
            <a:off x="7185025" y="2967038"/>
            <a:ext cx="1689100" cy="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7092950" y="3160713"/>
            <a:ext cx="1781175" cy="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7032625" y="3349625"/>
            <a:ext cx="1841500" cy="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638" name="ZoneTexte 27"/>
          <p:cNvSpPr txBox="1">
            <a:spLocks noChangeArrowheads="1"/>
          </p:cNvSpPr>
          <p:nvPr/>
        </p:nvSpPr>
        <p:spPr bwMode="auto">
          <a:xfrm>
            <a:off x="6700838" y="2824163"/>
            <a:ext cx="927100" cy="246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NextSeq 500</a:t>
            </a:r>
          </a:p>
        </p:txBody>
      </p:sp>
      <p:sp>
        <p:nvSpPr>
          <p:cNvPr id="110639" name="ZoneTexte 28"/>
          <p:cNvSpPr txBox="1">
            <a:spLocks noChangeArrowheads="1"/>
          </p:cNvSpPr>
          <p:nvPr/>
        </p:nvSpPr>
        <p:spPr bwMode="auto">
          <a:xfrm>
            <a:off x="6700838" y="3021013"/>
            <a:ext cx="962025" cy="246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HiSeq 3/4000</a:t>
            </a:r>
          </a:p>
        </p:txBody>
      </p:sp>
      <p:sp>
        <p:nvSpPr>
          <p:cNvPr id="110640" name="ZoneTexte 32"/>
          <p:cNvSpPr txBox="1">
            <a:spLocks noChangeArrowheads="1"/>
          </p:cNvSpPr>
          <p:nvPr/>
        </p:nvSpPr>
        <p:spPr bwMode="auto">
          <a:xfrm>
            <a:off x="6700838" y="3213100"/>
            <a:ext cx="658812" cy="246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HiSeq X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1628775" y="1835150"/>
            <a:ext cx="512763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3"/>
                </a:solidFill>
                <a:latin typeface="Arial"/>
                <a:cs typeface="Arial"/>
              </a:rPr>
              <a:t>GS20</a:t>
            </a:r>
          </a:p>
        </p:txBody>
      </p:sp>
      <p:cxnSp>
        <p:nvCxnSpPr>
          <p:cNvPr id="69" name="Connecteur droit 68"/>
          <p:cNvCxnSpPr/>
          <p:nvPr/>
        </p:nvCxnSpPr>
        <p:spPr>
          <a:xfrm>
            <a:off x="2446338" y="3705225"/>
            <a:ext cx="6427787" cy="1111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651" name="ZoneTexte 65"/>
          <p:cNvSpPr txBox="1">
            <a:spLocks noChangeArrowheads="1"/>
          </p:cNvSpPr>
          <p:nvPr/>
        </p:nvSpPr>
        <p:spPr bwMode="auto">
          <a:xfrm>
            <a:off x="2185988" y="3573463"/>
            <a:ext cx="561975" cy="247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0000FF"/>
                </a:solidFill>
                <a:cs typeface="Arial" charset="0"/>
              </a:rPr>
              <a:t>SOLiD</a:t>
            </a:r>
          </a:p>
        </p:txBody>
      </p:sp>
      <p:sp>
        <p:nvSpPr>
          <p:cNvPr id="110652" name="ZoneTexte 66"/>
          <p:cNvSpPr txBox="1">
            <a:spLocks noChangeArrowheads="1"/>
          </p:cNvSpPr>
          <p:nvPr/>
        </p:nvSpPr>
        <p:spPr bwMode="auto">
          <a:xfrm>
            <a:off x="4443413" y="3573463"/>
            <a:ext cx="976312" cy="247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0000FF"/>
                </a:solidFill>
                <a:cs typeface="Arial" charset="0"/>
              </a:rPr>
              <a:t>SOLiD 5500xl</a:t>
            </a:r>
          </a:p>
        </p:txBody>
      </p:sp>
      <p:sp>
        <p:nvSpPr>
          <p:cNvPr id="110653" name="ZoneTexte 67"/>
          <p:cNvSpPr txBox="1">
            <a:spLocks noChangeArrowheads="1"/>
          </p:cNvSpPr>
          <p:nvPr/>
        </p:nvSpPr>
        <p:spPr bwMode="auto">
          <a:xfrm>
            <a:off x="6129338" y="3573463"/>
            <a:ext cx="1131887" cy="247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0000FF"/>
                </a:solidFill>
                <a:cs typeface="Arial" charset="0"/>
              </a:rPr>
              <a:t>SOLiD 5500xl W</a:t>
            </a:r>
          </a:p>
        </p:txBody>
      </p:sp>
      <p:cxnSp>
        <p:nvCxnSpPr>
          <p:cNvPr id="74" name="Connecteur droit 73"/>
          <p:cNvCxnSpPr/>
          <p:nvPr/>
        </p:nvCxnSpPr>
        <p:spPr>
          <a:xfrm>
            <a:off x="5330825" y="3948113"/>
            <a:ext cx="3543300" cy="0"/>
          </a:xfrm>
          <a:prstGeom prst="line">
            <a:avLst/>
          </a:prstGeom>
          <a:ln w="190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6016625" y="4124325"/>
            <a:ext cx="2857500" cy="17463"/>
          </a:xfrm>
          <a:prstGeom prst="line">
            <a:avLst/>
          </a:prstGeom>
          <a:ln w="190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>
            <a:off x="7585075" y="4314825"/>
            <a:ext cx="1289050" cy="17463"/>
          </a:xfrm>
          <a:prstGeom prst="line">
            <a:avLst/>
          </a:prstGeom>
          <a:ln w="190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5600700" y="4000500"/>
            <a:ext cx="776288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6"/>
                </a:solidFill>
                <a:latin typeface="Arial"/>
                <a:cs typeface="Arial"/>
              </a:rPr>
              <a:t>Ion Proton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7292975" y="4192588"/>
            <a:ext cx="555625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6"/>
                </a:solidFill>
                <a:latin typeface="Arial"/>
                <a:cs typeface="Arial"/>
              </a:rPr>
              <a:t>Ion S5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949825" y="3813175"/>
            <a:ext cx="690563" cy="24765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6"/>
                </a:solidFill>
                <a:latin typeface="Arial"/>
                <a:cs typeface="Arial"/>
              </a:rPr>
              <a:t>Ion PGM</a:t>
            </a:r>
          </a:p>
        </p:txBody>
      </p:sp>
      <p:cxnSp>
        <p:nvCxnSpPr>
          <p:cNvPr id="80" name="Connecteur droit 79"/>
          <p:cNvCxnSpPr/>
          <p:nvPr/>
        </p:nvCxnSpPr>
        <p:spPr>
          <a:xfrm>
            <a:off x="3765550" y="4632325"/>
            <a:ext cx="2309813" cy="0"/>
          </a:xfrm>
          <a:prstGeom prst="line">
            <a:avLst/>
          </a:prstGeom>
          <a:ln w="19050" cmpd="sng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ZoneTexte 80"/>
          <p:cNvSpPr txBox="1"/>
          <p:nvPr/>
        </p:nvSpPr>
        <p:spPr>
          <a:xfrm>
            <a:off x="3317875" y="4497388"/>
            <a:ext cx="768350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HeliScope</a:t>
            </a:r>
          </a:p>
        </p:txBody>
      </p:sp>
      <p:cxnSp>
        <p:nvCxnSpPr>
          <p:cNvPr id="88" name="Connecteur droit 87"/>
          <p:cNvCxnSpPr/>
          <p:nvPr/>
        </p:nvCxnSpPr>
        <p:spPr>
          <a:xfrm>
            <a:off x="7575550" y="5126038"/>
            <a:ext cx="1298575" cy="11112"/>
          </a:xfrm>
          <a:prstGeom prst="line">
            <a:avLst/>
          </a:prstGeom>
          <a:ln w="190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7243763" y="4994275"/>
            <a:ext cx="584200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Sequel</a:t>
            </a:r>
          </a:p>
        </p:txBody>
      </p:sp>
      <p:cxnSp>
        <p:nvCxnSpPr>
          <p:cNvPr id="91" name="Connecteur droit 90"/>
          <p:cNvCxnSpPr/>
          <p:nvPr/>
        </p:nvCxnSpPr>
        <p:spPr>
          <a:xfrm>
            <a:off x="7566025" y="5430838"/>
            <a:ext cx="1308100" cy="11112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ZoneTexte 91"/>
          <p:cNvSpPr txBox="1"/>
          <p:nvPr/>
        </p:nvSpPr>
        <p:spPr>
          <a:xfrm>
            <a:off x="6905203" y="5309269"/>
            <a:ext cx="619125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MinION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8386763" y="5680075"/>
            <a:ext cx="654050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GridION</a:t>
            </a:r>
          </a:p>
        </p:txBody>
      </p:sp>
      <p:cxnSp>
        <p:nvCxnSpPr>
          <p:cNvPr id="96" name="Connecteur droit 95"/>
          <p:cNvCxnSpPr/>
          <p:nvPr/>
        </p:nvCxnSpPr>
        <p:spPr>
          <a:xfrm>
            <a:off x="8326438" y="5603875"/>
            <a:ext cx="547687" cy="9525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ZoneTexte 94"/>
          <p:cNvSpPr txBox="1"/>
          <p:nvPr/>
        </p:nvSpPr>
        <p:spPr>
          <a:xfrm>
            <a:off x="7889875" y="5468938"/>
            <a:ext cx="896938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PromethION</a:t>
            </a:r>
          </a:p>
        </p:txBody>
      </p:sp>
      <p:cxnSp>
        <p:nvCxnSpPr>
          <p:cNvPr id="100" name="Connecteur droit 99"/>
          <p:cNvCxnSpPr/>
          <p:nvPr/>
        </p:nvCxnSpPr>
        <p:spPr>
          <a:xfrm>
            <a:off x="906463" y="1655763"/>
            <a:ext cx="7967662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673" name="ZoneTexte 101"/>
          <p:cNvSpPr txBox="1">
            <a:spLocks noChangeArrowheads="1"/>
          </p:cNvSpPr>
          <p:nvPr/>
        </p:nvSpPr>
        <p:spPr bwMode="auto">
          <a:xfrm>
            <a:off x="763588" y="1484784"/>
            <a:ext cx="201850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>
                <a:solidFill>
                  <a:srgbClr val="800080"/>
                </a:solidFill>
                <a:cs typeface="Arial" charset="0"/>
              </a:rPr>
              <a:t>3730</a:t>
            </a:r>
            <a:r>
              <a:rPr sz="1200" i="1" noProof="1">
                <a:solidFill>
                  <a:srgbClr val="800080"/>
                </a:solidFill>
                <a:cs typeface="Arial" charset="0"/>
              </a:rPr>
              <a:t>xl</a:t>
            </a:r>
            <a:r>
              <a:rPr lang="fr-FR" sz="1200" i="1" noProof="1">
                <a:solidFill>
                  <a:srgbClr val="800080"/>
                </a:solidFill>
                <a:cs typeface="Arial" charset="0"/>
              </a:rPr>
              <a:t> Applied Biosystems</a:t>
            </a:r>
            <a:r>
              <a:rPr lang="fr-FR" sz="1200" noProof="1">
                <a:solidFill>
                  <a:srgbClr val="800080"/>
                </a:solidFill>
                <a:cs typeface="Arial" charset="0"/>
              </a:rPr>
              <a:t> </a:t>
            </a:r>
            <a:endParaRPr sz="1200" noProof="1">
              <a:solidFill>
                <a:srgbClr val="800080"/>
              </a:solidFill>
              <a:cs typeface="Arial" charset="0"/>
            </a:endParaRPr>
          </a:p>
        </p:txBody>
      </p:sp>
      <p:cxnSp>
        <p:nvCxnSpPr>
          <p:cNvPr id="109" name="Connecteur droit 108"/>
          <p:cNvCxnSpPr/>
          <p:nvPr/>
        </p:nvCxnSpPr>
        <p:spPr>
          <a:xfrm flipH="1" flipV="1">
            <a:off x="179388" y="4446588"/>
            <a:ext cx="8694737" cy="49212"/>
          </a:xfrm>
          <a:prstGeom prst="line">
            <a:avLst/>
          </a:prstGeom>
          <a:ln w="635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675" name="Image 1" descr="HelicosBioscie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4495800"/>
            <a:ext cx="7207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76" name="Image 2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9" b="35683"/>
          <a:stretch>
            <a:fillRect/>
          </a:stretch>
        </p:blipFill>
        <p:spPr bwMode="auto">
          <a:xfrm>
            <a:off x="1043423" y="2862263"/>
            <a:ext cx="1368504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77" name="Image 21" descr="45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0" b="28940"/>
          <a:stretch>
            <a:fillRect/>
          </a:stretch>
        </p:blipFill>
        <p:spPr bwMode="auto">
          <a:xfrm>
            <a:off x="868362" y="1917698"/>
            <a:ext cx="1057814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79" name="Image 33" descr="IonTorren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7"/>
          <a:stretch>
            <a:fillRect/>
          </a:stretch>
        </p:blipFill>
        <p:spPr bwMode="auto">
          <a:xfrm>
            <a:off x="4208463" y="4017963"/>
            <a:ext cx="719137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80" name="Image 48" descr="PacificBioscienc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35" y="4892416"/>
            <a:ext cx="1481915" cy="38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81" name="Image 60" descr="ON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1" b="39394"/>
          <a:stretch>
            <a:fillRect/>
          </a:stretch>
        </p:blipFill>
        <p:spPr bwMode="auto">
          <a:xfrm>
            <a:off x="5458584" y="5428444"/>
            <a:ext cx="1492305" cy="3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" name="Connecteur droit 82"/>
          <p:cNvCxnSpPr/>
          <p:nvPr/>
        </p:nvCxnSpPr>
        <p:spPr>
          <a:xfrm>
            <a:off x="4630738" y="4946650"/>
            <a:ext cx="4243387" cy="11113"/>
          </a:xfrm>
          <a:prstGeom prst="line">
            <a:avLst/>
          </a:prstGeom>
          <a:ln w="190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4443413" y="4814888"/>
            <a:ext cx="363537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4"/>
                </a:solidFill>
                <a:latin typeface="Arial"/>
                <a:cs typeface="Arial"/>
              </a:rPr>
              <a:t>RS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6124575" y="4814888"/>
            <a:ext cx="469900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4"/>
                </a:solidFill>
                <a:latin typeface="Arial"/>
                <a:cs typeface="Arial"/>
              </a:rPr>
              <a:t>RS II</a:t>
            </a:r>
          </a:p>
        </p:txBody>
      </p:sp>
      <p:cxnSp>
        <p:nvCxnSpPr>
          <p:cNvPr id="53" name="Connecteur droit 52"/>
          <p:cNvCxnSpPr/>
          <p:nvPr/>
        </p:nvCxnSpPr>
        <p:spPr>
          <a:xfrm>
            <a:off x="8523688" y="2392363"/>
            <a:ext cx="323997" cy="0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2105025" y="1962150"/>
            <a:ext cx="6132513" cy="11113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2755900" y="1835150"/>
            <a:ext cx="646113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FLX</a:t>
            </a:r>
          </a:p>
        </p:txBody>
      </p:sp>
      <p:cxnSp>
        <p:nvCxnSpPr>
          <p:cNvPr id="60" name="Connecteur droit 59"/>
          <p:cNvCxnSpPr/>
          <p:nvPr/>
        </p:nvCxnSpPr>
        <p:spPr>
          <a:xfrm>
            <a:off x="4949825" y="2162175"/>
            <a:ext cx="3287713" cy="0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4452938" y="2030413"/>
            <a:ext cx="755650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Junior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022850" y="1828800"/>
            <a:ext cx="714375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FLX+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3881438" y="1835150"/>
            <a:ext cx="749300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FLX T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6700838" y="2030413"/>
            <a:ext cx="865187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Junior +</a:t>
            </a:r>
          </a:p>
        </p:txBody>
      </p:sp>
      <p:pic>
        <p:nvPicPr>
          <p:cNvPr id="110678" name="Image 31" descr="LifeTechnologi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53080"/>
            <a:ext cx="850182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41" name="ZoneTexte 29"/>
          <p:cNvSpPr txBox="1">
            <a:spLocks noChangeArrowheads="1"/>
          </p:cNvSpPr>
          <p:nvPr/>
        </p:nvSpPr>
        <p:spPr bwMode="auto">
          <a:xfrm>
            <a:off x="7947677" y="2255344"/>
            <a:ext cx="647971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MiniSeq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222121" y="112969"/>
            <a:ext cx="276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rial"/>
                <a:cs typeface="Arial"/>
              </a:rPr>
              <a:t>Sequencing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12837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Connecteur droit 106"/>
          <p:cNvCxnSpPr/>
          <p:nvPr/>
        </p:nvCxnSpPr>
        <p:spPr>
          <a:xfrm flipH="1" flipV="1">
            <a:off x="179388" y="1800225"/>
            <a:ext cx="8694737" cy="6350"/>
          </a:xfrm>
          <a:prstGeom prst="line">
            <a:avLst/>
          </a:prstGeom>
          <a:ln w="635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H="1">
            <a:off x="1754188" y="1449388"/>
            <a:ext cx="34925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>
            <a:off x="2881313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H="1">
            <a:off x="3444875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008438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H="1">
            <a:off x="4572000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H="1">
            <a:off x="5137150" y="1449388"/>
            <a:ext cx="34925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>
            <a:off x="5700713" y="1449388"/>
            <a:ext cx="34925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>
            <a:off x="6264275" y="1449388"/>
            <a:ext cx="34925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>
            <a:off x="6827838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>
            <a:off x="7391400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H="1">
            <a:off x="7954963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>
            <a:off x="8518525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>
            <a:off x="2317750" y="1449388"/>
            <a:ext cx="36513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>
            <a:off x="877888" y="1449388"/>
            <a:ext cx="36512" cy="4392612"/>
          </a:xfrm>
          <a:prstGeom prst="line">
            <a:avLst/>
          </a:prstGeom>
          <a:ln w="635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608" name="ZoneTexte 3"/>
          <p:cNvSpPr txBox="1">
            <a:spLocks noChangeArrowheads="1"/>
          </p:cNvSpPr>
          <p:nvPr/>
        </p:nvSpPr>
        <p:spPr bwMode="auto">
          <a:xfrm>
            <a:off x="77842" y="1340768"/>
            <a:ext cx="5750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600" noProof="1">
                <a:cs typeface="Arial" charset="0"/>
              </a:rPr>
              <a:t>1</a:t>
            </a:r>
            <a:r>
              <a:rPr sz="1600" baseline="30000" noProof="1">
                <a:cs typeface="Arial" charset="0"/>
              </a:rPr>
              <a:t>st</a:t>
            </a:r>
          </a:p>
        </p:txBody>
      </p:sp>
      <p:sp>
        <p:nvSpPr>
          <p:cNvPr id="110609" name="ZoneTexte 4"/>
          <p:cNvSpPr txBox="1">
            <a:spLocks noChangeArrowheads="1"/>
          </p:cNvSpPr>
          <p:nvPr/>
        </p:nvSpPr>
        <p:spPr bwMode="auto">
          <a:xfrm>
            <a:off x="77843" y="2852068"/>
            <a:ext cx="677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600" noProof="1">
                <a:cs typeface="Arial" charset="0"/>
              </a:rPr>
              <a:t>2</a:t>
            </a:r>
            <a:r>
              <a:rPr sz="1600" baseline="30000" noProof="1">
                <a:cs typeface="Arial" charset="0"/>
              </a:rPr>
              <a:t>nd</a:t>
            </a:r>
          </a:p>
        </p:txBody>
      </p:sp>
      <p:sp>
        <p:nvSpPr>
          <p:cNvPr id="110610" name="ZoneTexte 5"/>
          <p:cNvSpPr txBox="1">
            <a:spLocks noChangeArrowheads="1"/>
          </p:cNvSpPr>
          <p:nvPr/>
        </p:nvSpPr>
        <p:spPr bwMode="auto">
          <a:xfrm>
            <a:off x="77842" y="4869781"/>
            <a:ext cx="5750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600" noProof="1">
                <a:cs typeface="Arial" charset="0"/>
              </a:rPr>
              <a:t>3</a:t>
            </a:r>
            <a:r>
              <a:rPr sz="1600" baseline="30000" noProof="1">
                <a:cs typeface="Arial" charset="0"/>
              </a:rPr>
              <a:t>rd</a:t>
            </a:r>
          </a:p>
        </p:txBody>
      </p:sp>
      <p:sp>
        <p:nvSpPr>
          <p:cNvPr id="110611" name="ZoneTexte 7"/>
          <p:cNvSpPr txBox="1">
            <a:spLocks noChangeArrowheads="1"/>
          </p:cNvSpPr>
          <p:nvPr/>
        </p:nvSpPr>
        <p:spPr bwMode="auto">
          <a:xfrm rot="-2690973">
            <a:off x="2160588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2006</a:t>
            </a:r>
          </a:p>
        </p:txBody>
      </p:sp>
      <p:sp>
        <p:nvSpPr>
          <p:cNvPr id="110612" name="ZoneTexte 9"/>
          <p:cNvSpPr txBox="1">
            <a:spLocks noChangeArrowheads="1"/>
          </p:cNvSpPr>
          <p:nvPr/>
        </p:nvSpPr>
        <p:spPr bwMode="auto">
          <a:xfrm rot="-2690973">
            <a:off x="2724150" y="1074738"/>
            <a:ext cx="496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2007</a:t>
            </a:r>
          </a:p>
        </p:txBody>
      </p:sp>
      <p:sp>
        <p:nvSpPr>
          <p:cNvPr id="110613" name="ZoneTexte 10"/>
          <p:cNvSpPr txBox="1">
            <a:spLocks noChangeArrowheads="1"/>
          </p:cNvSpPr>
          <p:nvPr/>
        </p:nvSpPr>
        <p:spPr bwMode="auto">
          <a:xfrm rot="-2690973">
            <a:off x="3286125" y="1074738"/>
            <a:ext cx="496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2008</a:t>
            </a:r>
          </a:p>
        </p:txBody>
      </p:sp>
      <p:sp>
        <p:nvSpPr>
          <p:cNvPr id="110614" name="ZoneTexte 11"/>
          <p:cNvSpPr txBox="1">
            <a:spLocks noChangeArrowheads="1"/>
          </p:cNvSpPr>
          <p:nvPr/>
        </p:nvSpPr>
        <p:spPr bwMode="auto">
          <a:xfrm rot="-2690973">
            <a:off x="3849688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2009</a:t>
            </a:r>
          </a:p>
        </p:txBody>
      </p:sp>
      <p:sp>
        <p:nvSpPr>
          <p:cNvPr id="110615" name="ZoneTexte 12"/>
          <p:cNvSpPr txBox="1">
            <a:spLocks noChangeArrowheads="1"/>
          </p:cNvSpPr>
          <p:nvPr/>
        </p:nvSpPr>
        <p:spPr bwMode="auto">
          <a:xfrm rot="-2690973">
            <a:off x="4411663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2010</a:t>
            </a:r>
          </a:p>
        </p:txBody>
      </p:sp>
      <p:sp>
        <p:nvSpPr>
          <p:cNvPr id="110616" name="ZoneTexte 13"/>
          <p:cNvSpPr txBox="1">
            <a:spLocks noChangeArrowheads="1"/>
          </p:cNvSpPr>
          <p:nvPr/>
        </p:nvSpPr>
        <p:spPr bwMode="auto">
          <a:xfrm rot="-2690973">
            <a:off x="4975225" y="1074738"/>
            <a:ext cx="496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2011</a:t>
            </a:r>
          </a:p>
        </p:txBody>
      </p:sp>
      <p:sp>
        <p:nvSpPr>
          <p:cNvPr id="110617" name="ZoneTexte 14"/>
          <p:cNvSpPr txBox="1">
            <a:spLocks noChangeArrowheads="1"/>
          </p:cNvSpPr>
          <p:nvPr/>
        </p:nvSpPr>
        <p:spPr bwMode="auto">
          <a:xfrm rot="-2690973">
            <a:off x="5538788" y="1074738"/>
            <a:ext cx="495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2012</a:t>
            </a:r>
          </a:p>
        </p:txBody>
      </p:sp>
      <p:sp>
        <p:nvSpPr>
          <p:cNvPr id="110618" name="ZoneTexte 15"/>
          <p:cNvSpPr txBox="1">
            <a:spLocks noChangeArrowheads="1"/>
          </p:cNvSpPr>
          <p:nvPr/>
        </p:nvSpPr>
        <p:spPr bwMode="auto">
          <a:xfrm rot="-2690973">
            <a:off x="6100763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2013</a:t>
            </a:r>
          </a:p>
        </p:txBody>
      </p:sp>
      <p:sp>
        <p:nvSpPr>
          <p:cNvPr id="110619" name="ZoneTexte 16"/>
          <p:cNvSpPr txBox="1">
            <a:spLocks noChangeArrowheads="1"/>
          </p:cNvSpPr>
          <p:nvPr/>
        </p:nvSpPr>
        <p:spPr bwMode="auto">
          <a:xfrm rot="-2690973">
            <a:off x="6664325" y="1074738"/>
            <a:ext cx="495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2014</a:t>
            </a:r>
          </a:p>
        </p:txBody>
      </p:sp>
      <p:sp>
        <p:nvSpPr>
          <p:cNvPr id="110620" name="ZoneTexte 17"/>
          <p:cNvSpPr txBox="1">
            <a:spLocks noChangeArrowheads="1"/>
          </p:cNvSpPr>
          <p:nvPr/>
        </p:nvSpPr>
        <p:spPr bwMode="auto">
          <a:xfrm rot="-2690973">
            <a:off x="7226300" y="1074738"/>
            <a:ext cx="496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2015</a:t>
            </a:r>
          </a:p>
        </p:txBody>
      </p:sp>
      <p:sp>
        <p:nvSpPr>
          <p:cNvPr id="110621" name="ZoneTexte 18"/>
          <p:cNvSpPr txBox="1">
            <a:spLocks noChangeArrowheads="1"/>
          </p:cNvSpPr>
          <p:nvPr/>
        </p:nvSpPr>
        <p:spPr bwMode="auto">
          <a:xfrm rot="-2690973">
            <a:off x="7789863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2016</a:t>
            </a:r>
          </a:p>
        </p:txBody>
      </p:sp>
      <p:sp>
        <p:nvSpPr>
          <p:cNvPr id="110622" name="ZoneTexte 19"/>
          <p:cNvSpPr txBox="1">
            <a:spLocks noChangeArrowheads="1"/>
          </p:cNvSpPr>
          <p:nvPr/>
        </p:nvSpPr>
        <p:spPr bwMode="auto">
          <a:xfrm rot="-2690973">
            <a:off x="8351838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2017</a:t>
            </a:r>
          </a:p>
        </p:txBody>
      </p:sp>
      <p:sp>
        <p:nvSpPr>
          <p:cNvPr id="110623" name="ZoneTexte 20"/>
          <p:cNvSpPr txBox="1">
            <a:spLocks noChangeArrowheads="1"/>
          </p:cNvSpPr>
          <p:nvPr/>
        </p:nvSpPr>
        <p:spPr bwMode="auto">
          <a:xfrm rot="-2690973">
            <a:off x="706438" y="1074738"/>
            <a:ext cx="495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2002</a:t>
            </a:r>
          </a:p>
        </p:txBody>
      </p:sp>
      <p:sp>
        <p:nvSpPr>
          <p:cNvPr id="110624" name="ZoneTexte 22"/>
          <p:cNvSpPr txBox="1">
            <a:spLocks noChangeArrowheads="1"/>
          </p:cNvSpPr>
          <p:nvPr/>
        </p:nvSpPr>
        <p:spPr bwMode="auto">
          <a:xfrm rot="-2690973">
            <a:off x="1598613" y="1074738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/>
              <a:t>2005</a:t>
            </a:r>
          </a:p>
        </p:txBody>
      </p:sp>
      <p:sp>
        <p:nvSpPr>
          <p:cNvPr id="110625" name="ZoneTexte 30"/>
          <p:cNvSpPr txBox="1">
            <a:spLocks noChangeArrowheads="1"/>
          </p:cNvSpPr>
          <p:nvPr/>
        </p:nvSpPr>
        <p:spPr bwMode="auto">
          <a:xfrm>
            <a:off x="8232650" y="3363233"/>
            <a:ext cx="731838" cy="246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NovaSeq</a:t>
            </a:r>
          </a:p>
        </p:txBody>
      </p:sp>
      <p:cxnSp>
        <p:nvCxnSpPr>
          <p:cNvPr id="51" name="Connecteur droit 50"/>
          <p:cNvCxnSpPr/>
          <p:nvPr/>
        </p:nvCxnSpPr>
        <p:spPr>
          <a:xfrm>
            <a:off x="4933950" y="2770188"/>
            <a:ext cx="3940175" cy="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V="1">
            <a:off x="2343150" y="2571750"/>
            <a:ext cx="6530975" cy="9525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628" name="ZoneTexte 24"/>
          <p:cNvSpPr txBox="1">
            <a:spLocks noChangeArrowheads="1"/>
          </p:cNvSpPr>
          <p:nvPr/>
        </p:nvSpPr>
        <p:spPr bwMode="auto">
          <a:xfrm>
            <a:off x="5011738" y="2452688"/>
            <a:ext cx="547687" cy="246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MiSeq</a:t>
            </a:r>
          </a:p>
        </p:txBody>
      </p:sp>
      <p:sp>
        <p:nvSpPr>
          <p:cNvPr id="110629" name="ZoneTexte 6"/>
          <p:cNvSpPr txBox="1">
            <a:spLocks noChangeArrowheads="1"/>
          </p:cNvSpPr>
          <p:nvPr/>
        </p:nvSpPr>
        <p:spPr bwMode="auto">
          <a:xfrm>
            <a:off x="2201863" y="2452688"/>
            <a:ext cx="376237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GA</a:t>
            </a:r>
          </a:p>
        </p:txBody>
      </p:sp>
      <p:sp>
        <p:nvSpPr>
          <p:cNvPr id="110630" name="ZoneTexte 8"/>
          <p:cNvSpPr txBox="1">
            <a:spLocks noChangeArrowheads="1"/>
          </p:cNvSpPr>
          <p:nvPr/>
        </p:nvSpPr>
        <p:spPr bwMode="auto">
          <a:xfrm>
            <a:off x="3324225" y="2452688"/>
            <a:ext cx="441325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GAII</a:t>
            </a:r>
          </a:p>
        </p:txBody>
      </p:sp>
      <p:sp>
        <p:nvSpPr>
          <p:cNvPr id="110631" name="ZoneTexte 23"/>
          <p:cNvSpPr txBox="1">
            <a:spLocks noChangeArrowheads="1"/>
          </p:cNvSpPr>
          <p:nvPr/>
        </p:nvSpPr>
        <p:spPr bwMode="auto">
          <a:xfrm>
            <a:off x="3875088" y="2452688"/>
            <a:ext cx="504825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GAIIx</a:t>
            </a:r>
          </a:p>
        </p:txBody>
      </p:sp>
      <p:sp>
        <p:nvSpPr>
          <p:cNvPr id="110632" name="ZoneTexte 25"/>
          <p:cNvSpPr txBox="1">
            <a:spLocks noChangeArrowheads="1"/>
          </p:cNvSpPr>
          <p:nvPr/>
        </p:nvSpPr>
        <p:spPr bwMode="auto">
          <a:xfrm>
            <a:off x="4454525" y="2635250"/>
            <a:ext cx="855663" cy="247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chemeClr val="accent2"/>
                </a:solidFill>
                <a:cs typeface="Arial" charset="0"/>
              </a:rPr>
              <a:t>HiSeq 2000</a:t>
            </a:r>
          </a:p>
        </p:txBody>
      </p:sp>
      <p:sp>
        <p:nvSpPr>
          <p:cNvPr id="110633" name="ZoneTexte 26"/>
          <p:cNvSpPr txBox="1">
            <a:spLocks noChangeArrowheads="1"/>
          </p:cNvSpPr>
          <p:nvPr/>
        </p:nvSpPr>
        <p:spPr bwMode="auto">
          <a:xfrm>
            <a:off x="5580063" y="2635250"/>
            <a:ext cx="854075" cy="247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chemeClr val="accent2"/>
                </a:solidFill>
                <a:cs typeface="Arial" charset="0"/>
              </a:rPr>
              <a:t>HiSeq 2500</a:t>
            </a:r>
          </a:p>
        </p:txBody>
      </p:sp>
      <p:cxnSp>
        <p:nvCxnSpPr>
          <p:cNvPr id="55" name="Connecteur droit 54"/>
          <p:cNvCxnSpPr/>
          <p:nvPr/>
        </p:nvCxnSpPr>
        <p:spPr>
          <a:xfrm>
            <a:off x="7185025" y="2967038"/>
            <a:ext cx="1689100" cy="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7092950" y="3160713"/>
            <a:ext cx="1781175" cy="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7032625" y="3349625"/>
            <a:ext cx="1841500" cy="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638" name="ZoneTexte 27"/>
          <p:cNvSpPr txBox="1">
            <a:spLocks noChangeArrowheads="1"/>
          </p:cNvSpPr>
          <p:nvPr/>
        </p:nvSpPr>
        <p:spPr bwMode="auto">
          <a:xfrm>
            <a:off x="6700838" y="2824163"/>
            <a:ext cx="927100" cy="246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NextSeq 500</a:t>
            </a:r>
          </a:p>
        </p:txBody>
      </p:sp>
      <p:sp>
        <p:nvSpPr>
          <p:cNvPr id="110639" name="ZoneTexte 28"/>
          <p:cNvSpPr txBox="1">
            <a:spLocks noChangeArrowheads="1"/>
          </p:cNvSpPr>
          <p:nvPr/>
        </p:nvSpPr>
        <p:spPr bwMode="auto">
          <a:xfrm>
            <a:off x="6700838" y="3021013"/>
            <a:ext cx="962025" cy="246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HiSeq 3/4000</a:t>
            </a:r>
          </a:p>
        </p:txBody>
      </p:sp>
      <p:sp>
        <p:nvSpPr>
          <p:cNvPr id="110640" name="ZoneTexte 32"/>
          <p:cNvSpPr txBox="1">
            <a:spLocks noChangeArrowheads="1"/>
          </p:cNvSpPr>
          <p:nvPr/>
        </p:nvSpPr>
        <p:spPr bwMode="auto">
          <a:xfrm>
            <a:off x="6700838" y="3213100"/>
            <a:ext cx="658812" cy="246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HiSeq X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1628775" y="1835150"/>
            <a:ext cx="512763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3"/>
                </a:solidFill>
                <a:latin typeface="Arial"/>
                <a:cs typeface="Arial"/>
              </a:rPr>
              <a:t>GS20</a:t>
            </a:r>
          </a:p>
        </p:txBody>
      </p:sp>
      <p:cxnSp>
        <p:nvCxnSpPr>
          <p:cNvPr id="69" name="Connecteur droit 68"/>
          <p:cNvCxnSpPr/>
          <p:nvPr/>
        </p:nvCxnSpPr>
        <p:spPr>
          <a:xfrm>
            <a:off x="2446338" y="3705225"/>
            <a:ext cx="6427787" cy="1111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651" name="ZoneTexte 65"/>
          <p:cNvSpPr txBox="1">
            <a:spLocks noChangeArrowheads="1"/>
          </p:cNvSpPr>
          <p:nvPr/>
        </p:nvSpPr>
        <p:spPr bwMode="auto">
          <a:xfrm>
            <a:off x="2185988" y="3573463"/>
            <a:ext cx="561975" cy="247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0000FF"/>
                </a:solidFill>
                <a:cs typeface="Arial" charset="0"/>
              </a:rPr>
              <a:t>SOLiD</a:t>
            </a:r>
          </a:p>
        </p:txBody>
      </p:sp>
      <p:sp>
        <p:nvSpPr>
          <p:cNvPr id="110652" name="ZoneTexte 66"/>
          <p:cNvSpPr txBox="1">
            <a:spLocks noChangeArrowheads="1"/>
          </p:cNvSpPr>
          <p:nvPr/>
        </p:nvSpPr>
        <p:spPr bwMode="auto">
          <a:xfrm>
            <a:off x="4443413" y="3573463"/>
            <a:ext cx="976312" cy="247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0000FF"/>
                </a:solidFill>
                <a:cs typeface="Arial" charset="0"/>
              </a:rPr>
              <a:t>SOLiD 5500xl</a:t>
            </a:r>
          </a:p>
        </p:txBody>
      </p:sp>
      <p:sp>
        <p:nvSpPr>
          <p:cNvPr id="110653" name="ZoneTexte 67"/>
          <p:cNvSpPr txBox="1">
            <a:spLocks noChangeArrowheads="1"/>
          </p:cNvSpPr>
          <p:nvPr/>
        </p:nvSpPr>
        <p:spPr bwMode="auto">
          <a:xfrm>
            <a:off x="6129338" y="3573463"/>
            <a:ext cx="1131887" cy="247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0000FF"/>
                </a:solidFill>
                <a:cs typeface="Arial" charset="0"/>
              </a:rPr>
              <a:t>SOLiD 5500xl W</a:t>
            </a:r>
          </a:p>
        </p:txBody>
      </p:sp>
      <p:cxnSp>
        <p:nvCxnSpPr>
          <p:cNvPr id="74" name="Connecteur droit 73"/>
          <p:cNvCxnSpPr/>
          <p:nvPr/>
        </p:nvCxnSpPr>
        <p:spPr>
          <a:xfrm>
            <a:off x="5330825" y="3948113"/>
            <a:ext cx="3543300" cy="0"/>
          </a:xfrm>
          <a:prstGeom prst="line">
            <a:avLst/>
          </a:prstGeom>
          <a:ln w="190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6016625" y="4124325"/>
            <a:ext cx="2857500" cy="17463"/>
          </a:xfrm>
          <a:prstGeom prst="line">
            <a:avLst/>
          </a:prstGeom>
          <a:ln w="190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>
            <a:off x="7585075" y="4314825"/>
            <a:ext cx="1289050" cy="17463"/>
          </a:xfrm>
          <a:prstGeom prst="line">
            <a:avLst/>
          </a:prstGeom>
          <a:ln w="190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5600700" y="4000500"/>
            <a:ext cx="776288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6"/>
                </a:solidFill>
                <a:latin typeface="Arial"/>
                <a:cs typeface="Arial"/>
              </a:rPr>
              <a:t>Ion Proton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7292975" y="4192588"/>
            <a:ext cx="555625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6"/>
                </a:solidFill>
                <a:latin typeface="Arial"/>
                <a:cs typeface="Arial"/>
              </a:rPr>
              <a:t>Ion S5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949825" y="3813175"/>
            <a:ext cx="690563" cy="24765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accent6"/>
                </a:solidFill>
                <a:latin typeface="Arial"/>
                <a:cs typeface="Arial"/>
              </a:rPr>
              <a:t>Ion PGM</a:t>
            </a:r>
          </a:p>
        </p:txBody>
      </p:sp>
      <p:cxnSp>
        <p:nvCxnSpPr>
          <p:cNvPr id="80" name="Connecteur droit 79"/>
          <p:cNvCxnSpPr/>
          <p:nvPr/>
        </p:nvCxnSpPr>
        <p:spPr>
          <a:xfrm>
            <a:off x="3765550" y="4632325"/>
            <a:ext cx="2309813" cy="0"/>
          </a:xfrm>
          <a:prstGeom prst="line">
            <a:avLst/>
          </a:prstGeom>
          <a:ln w="19050" cmpd="sng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ZoneTexte 80"/>
          <p:cNvSpPr txBox="1"/>
          <p:nvPr/>
        </p:nvSpPr>
        <p:spPr>
          <a:xfrm>
            <a:off x="3317875" y="4497388"/>
            <a:ext cx="768350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HeliScope</a:t>
            </a:r>
          </a:p>
        </p:txBody>
      </p:sp>
      <p:cxnSp>
        <p:nvCxnSpPr>
          <p:cNvPr id="88" name="Connecteur droit 87"/>
          <p:cNvCxnSpPr/>
          <p:nvPr/>
        </p:nvCxnSpPr>
        <p:spPr>
          <a:xfrm>
            <a:off x="7575550" y="5126038"/>
            <a:ext cx="1298575" cy="11112"/>
          </a:xfrm>
          <a:prstGeom prst="line">
            <a:avLst/>
          </a:prstGeom>
          <a:ln w="1905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7243763" y="4994275"/>
            <a:ext cx="584200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660066"/>
                </a:solidFill>
                <a:latin typeface="Arial"/>
                <a:cs typeface="Arial"/>
              </a:rPr>
              <a:t>Sequel</a:t>
            </a:r>
          </a:p>
        </p:txBody>
      </p:sp>
      <p:cxnSp>
        <p:nvCxnSpPr>
          <p:cNvPr id="91" name="Connecteur droit 90"/>
          <p:cNvCxnSpPr/>
          <p:nvPr/>
        </p:nvCxnSpPr>
        <p:spPr>
          <a:xfrm>
            <a:off x="7566025" y="5430838"/>
            <a:ext cx="1308100" cy="11112"/>
          </a:xfrm>
          <a:prstGeom prst="line">
            <a:avLst/>
          </a:prstGeom>
          <a:ln w="190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ZoneTexte 91"/>
          <p:cNvSpPr txBox="1"/>
          <p:nvPr/>
        </p:nvSpPr>
        <p:spPr>
          <a:xfrm>
            <a:off x="6905203" y="5309269"/>
            <a:ext cx="619125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MinION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8386763" y="5680075"/>
            <a:ext cx="654050" cy="24606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GridION</a:t>
            </a:r>
          </a:p>
        </p:txBody>
      </p:sp>
      <p:cxnSp>
        <p:nvCxnSpPr>
          <p:cNvPr id="96" name="Connecteur droit 95"/>
          <p:cNvCxnSpPr/>
          <p:nvPr/>
        </p:nvCxnSpPr>
        <p:spPr>
          <a:xfrm>
            <a:off x="8326438" y="5603875"/>
            <a:ext cx="547687" cy="9525"/>
          </a:xfrm>
          <a:prstGeom prst="line">
            <a:avLst/>
          </a:prstGeom>
          <a:ln w="190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ZoneTexte 94"/>
          <p:cNvSpPr txBox="1"/>
          <p:nvPr/>
        </p:nvSpPr>
        <p:spPr>
          <a:xfrm>
            <a:off x="7889875" y="5468938"/>
            <a:ext cx="896938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PromethION</a:t>
            </a:r>
          </a:p>
        </p:txBody>
      </p:sp>
      <p:cxnSp>
        <p:nvCxnSpPr>
          <p:cNvPr id="100" name="Connecteur droit 99"/>
          <p:cNvCxnSpPr/>
          <p:nvPr/>
        </p:nvCxnSpPr>
        <p:spPr>
          <a:xfrm>
            <a:off x="906463" y="1655763"/>
            <a:ext cx="7967662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/>
          <p:cNvCxnSpPr/>
          <p:nvPr/>
        </p:nvCxnSpPr>
        <p:spPr>
          <a:xfrm flipH="1" flipV="1">
            <a:off x="179388" y="4446588"/>
            <a:ext cx="8694737" cy="49212"/>
          </a:xfrm>
          <a:prstGeom prst="line">
            <a:avLst/>
          </a:prstGeom>
          <a:ln w="635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675" name="Image 1" descr="HelicosBioscie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4495800"/>
            <a:ext cx="7207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76" name="Image 2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9" b="35683"/>
          <a:stretch>
            <a:fillRect/>
          </a:stretch>
        </p:blipFill>
        <p:spPr bwMode="auto">
          <a:xfrm>
            <a:off x="1162487" y="2723369"/>
            <a:ext cx="1368504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77" name="Image 21" descr="45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0" b="28940"/>
          <a:stretch>
            <a:fillRect/>
          </a:stretch>
        </p:blipFill>
        <p:spPr bwMode="auto">
          <a:xfrm>
            <a:off x="868362" y="1917698"/>
            <a:ext cx="1057814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79" name="Image 33" descr="IonTorren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7"/>
          <a:stretch>
            <a:fillRect/>
          </a:stretch>
        </p:blipFill>
        <p:spPr bwMode="auto">
          <a:xfrm>
            <a:off x="4208463" y="4017963"/>
            <a:ext cx="719137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80" name="Image 48" descr="PacificBioscienc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291" y="4852732"/>
            <a:ext cx="1481915" cy="38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81" name="Image 60" descr="ON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1" b="39394"/>
          <a:stretch>
            <a:fillRect/>
          </a:stretch>
        </p:blipFill>
        <p:spPr bwMode="auto">
          <a:xfrm>
            <a:off x="5458584" y="5458207"/>
            <a:ext cx="1492305" cy="3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" name="Connecteur droit 82"/>
          <p:cNvCxnSpPr/>
          <p:nvPr/>
        </p:nvCxnSpPr>
        <p:spPr>
          <a:xfrm>
            <a:off x="4630738" y="4946650"/>
            <a:ext cx="4243387" cy="11113"/>
          </a:xfrm>
          <a:prstGeom prst="line">
            <a:avLst/>
          </a:prstGeom>
          <a:ln w="19050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4443413" y="4814888"/>
            <a:ext cx="363537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660066"/>
                </a:solidFill>
                <a:latin typeface="Arial"/>
                <a:cs typeface="Arial"/>
              </a:rPr>
              <a:t>RS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6124575" y="4814888"/>
            <a:ext cx="469900" cy="24606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660066"/>
                </a:solidFill>
                <a:latin typeface="Arial"/>
                <a:cs typeface="Arial"/>
              </a:rPr>
              <a:t>RS II</a:t>
            </a:r>
          </a:p>
        </p:txBody>
      </p:sp>
      <p:cxnSp>
        <p:nvCxnSpPr>
          <p:cNvPr id="53" name="Connecteur droit 52"/>
          <p:cNvCxnSpPr/>
          <p:nvPr/>
        </p:nvCxnSpPr>
        <p:spPr>
          <a:xfrm>
            <a:off x="8523688" y="2392363"/>
            <a:ext cx="323997" cy="0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2105025" y="1962150"/>
            <a:ext cx="6132513" cy="11113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2755900" y="1835150"/>
            <a:ext cx="646113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FLX</a:t>
            </a:r>
          </a:p>
        </p:txBody>
      </p:sp>
      <p:cxnSp>
        <p:nvCxnSpPr>
          <p:cNvPr id="60" name="Connecteur droit 59"/>
          <p:cNvCxnSpPr/>
          <p:nvPr/>
        </p:nvCxnSpPr>
        <p:spPr>
          <a:xfrm>
            <a:off x="4949825" y="2162175"/>
            <a:ext cx="3287713" cy="0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4452938" y="2030413"/>
            <a:ext cx="755650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Junior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022850" y="1828800"/>
            <a:ext cx="714375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FLX+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3881438" y="1835150"/>
            <a:ext cx="749300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FLX T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6700838" y="2030413"/>
            <a:ext cx="865187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noProof="1">
                <a:solidFill>
                  <a:srgbClr val="0000FF"/>
                </a:solidFill>
                <a:latin typeface="Arial"/>
                <a:cs typeface="Arial"/>
              </a:rPr>
              <a:t>GS Junior +</a:t>
            </a:r>
          </a:p>
        </p:txBody>
      </p:sp>
      <p:pic>
        <p:nvPicPr>
          <p:cNvPr id="110678" name="Image 31" descr="LifeTechnologi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53080"/>
            <a:ext cx="850182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41" name="ZoneTexte 29"/>
          <p:cNvSpPr txBox="1">
            <a:spLocks noChangeArrowheads="1"/>
          </p:cNvSpPr>
          <p:nvPr/>
        </p:nvSpPr>
        <p:spPr bwMode="auto">
          <a:xfrm>
            <a:off x="7947677" y="2255344"/>
            <a:ext cx="647971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000" noProof="1">
                <a:solidFill>
                  <a:srgbClr val="C0504D"/>
                </a:solidFill>
                <a:cs typeface="Arial" charset="0"/>
              </a:rPr>
              <a:t>MiniSeq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3075698" y="4743450"/>
            <a:ext cx="5965115" cy="565819"/>
          </a:xfrm>
          <a:prstGeom prst="rect">
            <a:avLst/>
          </a:prstGeom>
          <a:noFill/>
          <a:ln w="28575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1094945" y="2304043"/>
            <a:ext cx="7940929" cy="127255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5310188" y="5352216"/>
            <a:ext cx="3734195" cy="565819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3222121" y="112969"/>
            <a:ext cx="276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rial"/>
                <a:cs typeface="Arial"/>
              </a:rPr>
              <a:t>Sequencing technologies</a:t>
            </a:r>
          </a:p>
        </p:txBody>
      </p:sp>
      <p:sp>
        <p:nvSpPr>
          <p:cNvPr id="101" name="ZoneTexte 101"/>
          <p:cNvSpPr txBox="1">
            <a:spLocks noChangeArrowheads="1"/>
          </p:cNvSpPr>
          <p:nvPr/>
        </p:nvSpPr>
        <p:spPr bwMode="auto">
          <a:xfrm>
            <a:off x="763588" y="1484784"/>
            <a:ext cx="201850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1200" noProof="1">
                <a:solidFill>
                  <a:srgbClr val="800080"/>
                </a:solidFill>
                <a:cs typeface="Arial" charset="0"/>
              </a:rPr>
              <a:t>3730</a:t>
            </a:r>
            <a:r>
              <a:rPr sz="1200" i="1" noProof="1">
                <a:solidFill>
                  <a:srgbClr val="800080"/>
                </a:solidFill>
                <a:cs typeface="Arial" charset="0"/>
              </a:rPr>
              <a:t>xl</a:t>
            </a:r>
            <a:r>
              <a:rPr lang="fr-FR" sz="1200" i="1" noProof="1">
                <a:solidFill>
                  <a:srgbClr val="800080"/>
                </a:solidFill>
                <a:cs typeface="Arial" charset="0"/>
              </a:rPr>
              <a:t> Applied Biosystems</a:t>
            </a:r>
            <a:r>
              <a:rPr lang="fr-FR" sz="1200" noProof="1">
                <a:solidFill>
                  <a:srgbClr val="800080"/>
                </a:solidFill>
                <a:cs typeface="Arial" charset="0"/>
              </a:rPr>
              <a:t> </a:t>
            </a:r>
            <a:endParaRPr sz="1200" noProof="1">
              <a:solidFill>
                <a:srgbClr val="80008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0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4528" y="2276872"/>
            <a:ext cx="4296091" cy="1390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fr-FR" sz="2200" b="1" dirty="0">
                <a:latin typeface="Avenir Book"/>
                <a:cs typeface="Avenir Book"/>
              </a:rPr>
              <a:t>PART I</a:t>
            </a:r>
          </a:p>
          <a:p>
            <a:pPr algn="ctr">
              <a:lnSpc>
                <a:spcPct val="200000"/>
              </a:lnSpc>
              <a:defRPr/>
            </a:pPr>
            <a:r>
              <a:rPr lang="fr-FR" sz="2200" b="1" dirty="0">
                <a:latin typeface="Avenir Book"/>
                <a:cs typeface="Avenir Book"/>
              </a:rPr>
              <a:t>2</a:t>
            </a:r>
            <a:r>
              <a:rPr lang="fr-FR" sz="2200" b="1" baseline="30000" dirty="0">
                <a:latin typeface="Avenir Book"/>
                <a:cs typeface="Avenir Book"/>
              </a:rPr>
              <a:t>d</a:t>
            </a:r>
            <a:r>
              <a:rPr lang="fr-FR" sz="2200" b="1" dirty="0">
                <a:latin typeface="Avenir Book"/>
                <a:cs typeface="Avenir Book"/>
              </a:rPr>
              <a:t> GENERATION SEQUENCING</a:t>
            </a:r>
          </a:p>
        </p:txBody>
      </p:sp>
    </p:spTree>
    <p:extLst>
      <p:ext uri="{BB962C8B-B14F-4D97-AF65-F5344CB8AC3E}">
        <p14:creationId xmlns:p14="http://schemas.microsoft.com/office/powerpoint/2010/main" val="4281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611560" y="1124744"/>
            <a:ext cx="8136904" cy="568863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Hi</a:t>
            </a:r>
          </a:p>
        </p:txBody>
      </p:sp>
      <p:sp>
        <p:nvSpPr>
          <p:cNvPr id="3" name="Rectangle 2"/>
          <p:cNvSpPr/>
          <p:nvPr/>
        </p:nvSpPr>
        <p:spPr>
          <a:xfrm>
            <a:off x="2438950" y="260648"/>
            <a:ext cx="4365298" cy="571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2200" b="1" dirty="0">
                <a:solidFill>
                  <a:srgbClr val="000000"/>
                </a:solidFill>
                <a:latin typeface="Avenir Book"/>
                <a:cs typeface="Avenir Book"/>
              </a:rPr>
              <a:t>Illumina : the winning technology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/>
          <a:srcRect l="19270" t="1007" r="202" b="58819"/>
          <a:stretch/>
        </p:blipFill>
        <p:spPr>
          <a:xfrm>
            <a:off x="1403648" y="1340768"/>
            <a:ext cx="6268719" cy="203324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272023"/>
            <a:ext cx="2337840" cy="167725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494" y="4270472"/>
            <a:ext cx="2340000" cy="16788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3789040"/>
            <a:ext cx="1296144" cy="234830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370362" y="6093296"/>
            <a:ext cx="1313180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>
                <a:solidFill>
                  <a:schemeClr val="bg1"/>
                </a:solidFill>
                <a:latin typeface="Avenir Book"/>
                <a:cs typeface="Avenir Book"/>
              </a:rPr>
              <a:t>HisSeq 4000</a:t>
            </a:r>
          </a:p>
          <a:p>
            <a:pPr algn="ctr">
              <a:lnSpc>
                <a:spcPct val="120000"/>
              </a:lnSpc>
            </a:pPr>
            <a:r>
              <a:rPr lang="fr-FR" sz="1400">
                <a:solidFill>
                  <a:schemeClr val="bg1"/>
                </a:solidFill>
                <a:latin typeface="Avenir Book"/>
                <a:cs typeface="Avenir Book"/>
              </a:rPr>
              <a:t>5 billion reads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4355976" y="6093296"/>
            <a:ext cx="1313180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>
                <a:solidFill>
                  <a:schemeClr val="bg1"/>
                </a:solidFill>
                <a:latin typeface="Avenir Book"/>
                <a:cs typeface="Avenir Book"/>
              </a:rPr>
              <a:t>HisSeq X</a:t>
            </a:r>
          </a:p>
          <a:p>
            <a:pPr algn="ctr">
              <a:lnSpc>
                <a:spcPct val="120000"/>
              </a:lnSpc>
            </a:pPr>
            <a:r>
              <a:rPr lang="fr-FR" sz="1400">
                <a:solidFill>
                  <a:schemeClr val="bg1"/>
                </a:solidFill>
                <a:latin typeface="Avenir Book"/>
                <a:cs typeface="Avenir Book"/>
              </a:rPr>
              <a:t>6 billion reads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811807" y="6093296"/>
            <a:ext cx="1408010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>
                <a:solidFill>
                  <a:schemeClr val="bg1"/>
                </a:solidFill>
                <a:latin typeface="Avenir Book"/>
                <a:cs typeface="Avenir Book"/>
              </a:rPr>
              <a:t>NovaSeq 6000</a:t>
            </a:r>
          </a:p>
          <a:p>
            <a:pPr algn="ctr">
              <a:lnSpc>
                <a:spcPct val="120000"/>
              </a:lnSpc>
            </a:pPr>
            <a:r>
              <a:rPr lang="fr-FR" sz="1400">
                <a:solidFill>
                  <a:schemeClr val="bg1"/>
                </a:solidFill>
                <a:latin typeface="Avenir Book"/>
                <a:cs typeface="Avenir Book"/>
              </a:rPr>
              <a:t>20 billion reads</a:t>
            </a:r>
          </a:p>
        </p:txBody>
      </p:sp>
    </p:spTree>
    <p:extLst>
      <p:ext uri="{BB962C8B-B14F-4D97-AF65-F5344CB8AC3E}">
        <p14:creationId xmlns:p14="http://schemas.microsoft.com/office/powerpoint/2010/main" val="7334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7" name="Rectangle 32"/>
          <p:cNvSpPr>
            <a:spLocks noChangeArrowheads="1"/>
          </p:cNvSpPr>
          <p:nvPr/>
        </p:nvSpPr>
        <p:spPr bwMode="auto">
          <a:xfrm>
            <a:off x="2334281" y="220578"/>
            <a:ext cx="46898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Avenir Book"/>
                <a:cs typeface="Avenir Book"/>
              </a:rPr>
              <a:t>General scheme of Illumina sequencing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827584" y="1164704"/>
            <a:ext cx="7848872" cy="5648672"/>
            <a:chOff x="827584" y="980728"/>
            <a:chExt cx="7848872" cy="5648672"/>
          </a:xfrm>
        </p:grpSpPr>
        <p:pic>
          <p:nvPicPr>
            <p:cNvPr id="3584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30458"/>
              <a:ext cx="7414964" cy="4698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6" name="Rectangle 2"/>
            <p:cNvSpPr>
              <a:spLocks noChangeArrowheads="1"/>
            </p:cNvSpPr>
            <p:nvPr/>
          </p:nvSpPr>
          <p:spPr bwMode="auto">
            <a:xfrm>
              <a:off x="7121968" y="5558109"/>
              <a:ext cx="1133776" cy="4534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48" name="Rectangle 4"/>
            <p:cNvSpPr>
              <a:spLocks noChangeArrowheads="1"/>
            </p:cNvSpPr>
            <p:nvPr/>
          </p:nvSpPr>
          <p:spPr bwMode="auto">
            <a:xfrm>
              <a:off x="1453091" y="2634090"/>
              <a:ext cx="959349" cy="1813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763688" y="980728"/>
              <a:ext cx="355600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 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4140200" y="980728"/>
              <a:ext cx="355600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 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660232" y="980728"/>
              <a:ext cx="355600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 </a:t>
              </a: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827584" y="5661248"/>
              <a:ext cx="7848872" cy="93610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Rectangle 32"/>
            <p:cNvSpPr>
              <a:spLocks noChangeArrowheads="1"/>
            </p:cNvSpPr>
            <p:nvPr/>
          </p:nvSpPr>
          <p:spPr bwMode="auto">
            <a:xfrm>
              <a:off x="1291432" y="1412776"/>
              <a:ext cx="133070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Avenir Book"/>
                  <a:cs typeface="Avenir Book"/>
                </a:rPr>
                <a:t>Preparation of</a:t>
              </a:r>
            </a:p>
            <a:p>
              <a:pPr algn="ctr"/>
              <a:r>
                <a:rPr lang="en-US" sz="1400">
                  <a:latin typeface="Avenir Book"/>
                  <a:cs typeface="Avenir Book"/>
                </a:rPr>
                <a:t>DNA libraries</a:t>
              </a:r>
            </a:p>
          </p:txBody>
        </p:sp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>
              <a:off x="3643081" y="1412776"/>
              <a:ext cx="13609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Avenir Book"/>
                  <a:cs typeface="Avenir Book"/>
                </a:rPr>
                <a:t>Cluster growth</a:t>
              </a:r>
            </a:p>
          </p:txBody>
        </p:sp>
        <p:sp>
          <p:nvSpPr>
            <p:cNvPr id="13" name="Rectangle 32"/>
            <p:cNvSpPr>
              <a:spLocks noChangeArrowheads="1"/>
            </p:cNvSpPr>
            <p:nvPr/>
          </p:nvSpPr>
          <p:spPr bwMode="auto">
            <a:xfrm>
              <a:off x="6267668" y="1321604"/>
              <a:ext cx="11523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Avenir Book"/>
                  <a:cs typeface="Avenir Book"/>
                </a:rPr>
                <a:t>Sequencing</a:t>
              </a:r>
            </a:p>
            <a:p>
              <a:pPr algn="ctr"/>
              <a:r>
                <a:rPr lang="en-US" sz="1400">
                  <a:latin typeface="Avenir Book"/>
                  <a:cs typeface="Avenir Book"/>
                </a:rPr>
                <a:t>by synthesis</a:t>
              </a:r>
            </a:p>
          </p:txBody>
        </p:sp>
        <p:sp>
          <p:nvSpPr>
            <p:cNvPr id="14" name="Rectangle 32"/>
            <p:cNvSpPr>
              <a:spLocks noChangeArrowheads="1"/>
            </p:cNvSpPr>
            <p:nvPr/>
          </p:nvSpPr>
          <p:spPr bwMode="auto">
            <a:xfrm>
              <a:off x="1403648" y="4653185"/>
              <a:ext cx="2267997" cy="287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Avenir Book"/>
                  <a:cs typeface="Avenir Book"/>
                </a:rPr>
                <a:t>Image acquisition</a:t>
              </a: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1403648" y="4221088"/>
              <a:ext cx="1080120" cy="43204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413552" y="4452696"/>
              <a:ext cx="2736304" cy="63751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716288" y="5023734"/>
              <a:ext cx="2223864" cy="63751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" name="Connecteur droit avec flèche 5"/>
            <p:cNvCxnSpPr/>
            <p:nvPr/>
          </p:nvCxnSpPr>
          <p:spPr bwMode="auto">
            <a:xfrm>
              <a:off x="3995936" y="5373216"/>
              <a:ext cx="79208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" name="Rectangle 6"/>
            <p:cNvSpPr/>
            <p:nvPr/>
          </p:nvSpPr>
          <p:spPr bwMode="auto">
            <a:xfrm>
              <a:off x="6444208" y="4797152"/>
              <a:ext cx="1008112" cy="21602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9689" y="5148729"/>
              <a:ext cx="2162591" cy="412299"/>
            </a:xfrm>
            <a:prstGeom prst="rect">
              <a:avLst/>
            </a:prstGeom>
          </p:spPr>
        </p:pic>
        <p:sp>
          <p:nvSpPr>
            <p:cNvPr id="15" name="Rectangle 32"/>
            <p:cNvSpPr>
              <a:spLocks noChangeArrowheads="1"/>
            </p:cNvSpPr>
            <p:nvPr/>
          </p:nvSpPr>
          <p:spPr bwMode="auto">
            <a:xfrm>
              <a:off x="5436096" y="4829999"/>
              <a:ext cx="1135658" cy="287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Avenir Book"/>
                  <a:cs typeface="Avenir Book"/>
                </a:rPr>
                <a:t>Base calling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064064" y="5013176"/>
              <a:ext cx="288032" cy="36004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6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Image 5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2169033"/>
            <a:ext cx="2457099" cy="1547999"/>
          </a:xfrm>
          <a:prstGeom prst="rect">
            <a:avLst/>
          </a:prstGeom>
        </p:spPr>
      </p:pic>
      <p:sp>
        <p:nvSpPr>
          <p:cNvPr id="915" name="ZoneTexte 914"/>
          <p:cNvSpPr txBox="1"/>
          <p:nvPr/>
        </p:nvSpPr>
        <p:spPr>
          <a:xfrm>
            <a:off x="3208889" y="1012666"/>
            <a:ext cx="298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 smtClean="0">
                <a:latin typeface="Avenir Book"/>
                <a:cs typeface="Avenir Book"/>
              </a:rPr>
              <a:t>Illumina </a:t>
            </a:r>
            <a:r>
              <a:rPr lang="fr-FR" sz="1800" dirty="0" err="1" smtClean="0">
                <a:latin typeface="Avenir Book"/>
                <a:cs typeface="Avenir Book"/>
              </a:rPr>
              <a:t>TruSeq</a:t>
            </a:r>
            <a:r>
              <a:rPr lang="fr-FR" sz="1800" dirty="0" smtClean="0">
                <a:latin typeface="Avenir Book"/>
                <a:cs typeface="Avenir Book"/>
              </a:rPr>
              <a:t> </a:t>
            </a:r>
            <a:r>
              <a:rPr lang="fr-FR" sz="1800" dirty="0" err="1" smtClean="0">
                <a:latin typeface="Avenir Book"/>
                <a:cs typeface="Avenir Book"/>
              </a:rPr>
              <a:t>technology</a:t>
            </a:r>
            <a:endParaRPr lang="fr-FR" sz="1800" dirty="0" smtClean="0">
              <a:latin typeface="Avenir Book"/>
              <a:cs typeface="Avenir Book"/>
            </a:endParaRPr>
          </a:p>
        </p:txBody>
      </p:sp>
      <p:sp>
        <p:nvSpPr>
          <p:cNvPr id="851" name="Rectangle 77"/>
          <p:cNvSpPr>
            <a:spLocks noChangeArrowheads="1"/>
          </p:cNvSpPr>
          <p:nvPr/>
        </p:nvSpPr>
        <p:spPr bwMode="auto">
          <a:xfrm>
            <a:off x="2505388" y="116632"/>
            <a:ext cx="43398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1 - Preparation of DNA-</a:t>
            </a:r>
            <a:r>
              <a:rPr lang="nl-NL" sz="2000" dirty="0" err="1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s</a:t>
            </a:r>
            <a:r>
              <a:rPr lang="nl-NL" sz="2000" dirty="0" err="1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eq</a:t>
            </a:r>
            <a:r>
              <a:rPr lang="nl-NL" sz="2000" dirty="0" smtClean="0">
                <a:solidFill>
                  <a:srgbClr val="000066"/>
                </a:solidFill>
                <a:latin typeface="Avenir Book"/>
                <a:cs typeface="Avenir Book"/>
                <a:sym typeface="Wingdings" charset="2"/>
              </a:rPr>
              <a:t> Libraries</a:t>
            </a:r>
          </a:p>
        </p:txBody>
      </p:sp>
      <p:grpSp>
        <p:nvGrpSpPr>
          <p:cNvPr id="52291" name="Grouper 52290"/>
          <p:cNvGrpSpPr/>
          <p:nvPr/>
        </p:nvGrpSpPr>
        <p:grpSpPr>
          <a:xfrm>
            <a:off x="1115616" y="1647732"/>
            <a:ext cx="7128792" cy="4805604"/>
            <a:chOff x="1115616" y="1647732"/>
            <a:chExt cx="7128792" cy="4805604"/>
          </a:xfrm>
        </p:grpSpPr>
        <p:grpSp>
          <p:nvGrpSpPr>
            <p:cNvPr id="52289" name="Grouper 52288"/>
            <p:cNvGrpSpPr/>
            <p:nvPr/>
          </p:nvGrpSpPr>
          <p:grpSpPr>
            <a:xfrm>
              <a:off x="1115616" y="1647732"/>
              <a:ext cx="7128792" cy="4805604"/>
              <a:chOff x="539552" y="995821"/>
              <a:chExt cx="8030261" cy="5870631"/>
            </a:xfrm>
          </p:grpSpPr>
          <p:grpSp>
            <p:nvGrpSpPr>
              <p:cNvPr id="2" name="Grouper 575"/>
              <p:cNvGrpSpPr/>
              <p:nvPr/>
            </p:nvGrpSpPr>
            <p:grpSpPr>
              <a:xfrm>
                <a:off x="2393528" y="995821"/>
                <a:ext cx="4614328" cy="256115"/>
                <a:chOff x="812800" y="2175935"/>
                <a:chExt cx="4614328" cy="256115"/>
              </a:xfrm>
            </p:grpSpPr>
            <p:grpSp>
              <p:nvGrpSpPr>
                <p:cNvPr id="3" name="Group 78"/>
                <p:cNvGrpSpPr>
                  <a:grpSpLocks/>
                </p:cNvGrpSpPr>
                <p:nvPr/>
              </p:nvGrpSpPr>
              <p:grpSpPr bwMode="auto">
                <a:xfrm>
                  <a:off x="812800" y="2265363"/>
                  <a:ext cx="2571750" cy="166687"/>
                  <a:chOff x="368" y="967"/>
                  <a:chExt cx="1620" cy="105"/>
                </a:xfrm>
              </p:grpSpPr>
              <p:grpSp>
                <p:nvGrpSpPr>
                  <p:cNvPr id="4" name="Group 79"/>
                  <p:cNvGrpSpPr>
                    <a:grpSpLocks/>
                  </p:cNvGrpSpPr>
                  <p:nvPr/>
                </p:nvGrpSpPr>
                <p:grpSpPr bwMode="auto">
                  <a:xfrm>
                    <a:off x="368" y="1015"/>
                    <a:ext cx="540" cy="57"/>
                    <a:chOff x="368" y="1015"/>
                    <a:chExt cx="540" cy="57"/>
                  </a:xfrm>
                </p:grpSpPr>
                <p:grpSp>
                  <p:nvGrpSpPr>
                    <p:cNvPr id="5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68" y="1028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6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7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98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99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8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96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97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9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10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92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93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11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90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91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2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7" y="1015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13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14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84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85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15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82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83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16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17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78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79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18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76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77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9" name="Group 110"/>
                  <p:cNvGrpSpPr>
                    <a:grpSpLocks/>
                  </p:cNvGrpSpPr>
                  <p:nvPr/>
                </p:nvGrpSpPr>
                <p:grpSpPr bwMode="auto">
                  <a:xfrm>
                    <a:off x="908" y="991"/>
                    <a:ext cx="540" cy="57"/>
                    <a:chOff x="368" y="1015"/>
                    <a:chExt cx="540" cy="57"/>
                  </a:xfrm>
                </p:grpSpPr>
                <p:grpSp>
                  <p:nvGrpSpPr>
                    <p:cNvPr id="20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68" y="1028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21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22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68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69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23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66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67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24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25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62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63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26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60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61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7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7" y="1015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28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29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54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55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30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52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53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31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256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48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49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258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46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47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2259" name="Group 141"/>
                  <p:cNvGrpSpPr>
                    <a:grpSpLocks/>
                  </p:cNvGrpSpPr>
                  <p:nvPr/>
                </p:nvGrpSpPr>
                <p:grpSpPr bwMode="auto">
                  <a:xfrm>
                    <a:off x="1448" y="967"/>
                    <a:ext cx="540" cy="57"/>
                    <a:chOff x="368" y="1015"/>
                    <a:chExt cx="540" cy="57"/>
                  </a:xfrm>
                </p:grpSpPr>
                <p:grpSp>
                  <p:nvGrpSpPr>
                    <p:cNvPr id="52260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68" y="1028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52261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262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38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39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263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36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37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265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266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32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33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267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30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31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2268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7" y="1015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52269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270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24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25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278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22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23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279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287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18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19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736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716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717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737" name="Group 341"/>
                <p:cNvGrpSpPr>
                  <a:grpSpLocks/>
                </p:cNvGrpSpPr>
                <p:nvPr/>
              </p:nvGrpSpPr>
              <p:grpSpPr bwMode="auto">
                <a:xfrm>
                  <a:off x="3282416" y="2175935"/>
                  <a:ext cx="2144712" cy="146050"/>
                  <a:chOff x="899" y="1779"/>
                  <a:chExt cx="1351" cy="92"/>
                </a:xfrm>
              </p:grpSpPr>
              <p:grpSp>
                <p:nvGrpSpPr>
                  <p:cNvPr id="738" name="Group 116"/>
                  <p:cNvGrpSpPr>
                    <a:grpSpLocks/>
                  </p:cNvGrpSpPr>
                  <p:nvPr/>
                </p:nvGrpSpPr>
                <p:grpSpPr bwMode="auto">
                  <a:xfrm flipV="1">
                    <a:off x="899" y="1827"/>
                    <a:ext cx="271" cy="44"/>
                    <a:chOff x="3288" y="3195"/>
                    <a:chExt cx="1452" cy="124"/>
                  </a:xfrm>
                </p:grpSpPr>
                <p:grpSp>
                  <p:nvGrpSpPr>
                    <p:cNvPr id="739" name="Group 1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726" cy="116"/>
                      <a:chOff x="3288" y="3195"/>
                      <a:chExt cx="726" cy="116"/>
                    </a:xfrm>
                  </p:grpSpPr>
                  <p:grpSp>
                    <p:nvGrpSpPr>
                      <p:cNvPr id="744" name="Group 11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363" cy="108"/>
                        <a:chOff x="3288" y="3195"/>
                        <a:chExt cx="363" cy="108"/>
                      </a:xfrm>
                    </p:grpSpPr>
                    <p:sp>
                      <p:nvSpPr>
                        <p:cNvPr id="52542" name="Freeform 11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88" y="3195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543" name="Freeform 120"/>
                        <p:cNvSpPr>
                          <a:spLocks/>
                        </p:cNvSpPr>
                        <p:nvPr/>
                      </p:nvSpPr>
                      <p:spPr bwMode="auto">
                        <a:xfrm rot="10800000">
                          <a:off x="3469" y="3249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grpSp>
                    <p:nvGrpSpPr>
                      <p:cNvPr id="745" name="Group 12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651" y="3203"/>
                        <a:ext cx="363" cy="108"/>
                        <a:chOff x="3288" y="3195"/>
                        <a:chExt cx="363" cy="108"/>
                      </a:xfrm>
                    </p:grpSpPr>
                    <p:sp>
                      <p:nvSpPr>
                        <p:cNvPr id="52540" name="Freeform 12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88" y="3195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541" name="Freeform 123"/>
                        <p:cNvSpPr>
                          <a:spLocks/>
                        </p:cNvSpPr>
                        <p:nvPr/>
                      </p:nvSpPr>
                      <p:spPr bwMode="auto">
                        <a:xfrm rot="10800000">
                          <a:off x="3469" y="3249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</p:grpSp>
                <p:grpSp>
                  <p:nvGrpSpPr>
                    <p:cNvPr id="750" name="Group 1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14" y="3203"/>
                      <a:ext cx="726" cy="116"/>
                      <a:chOff x="3288" y="3195"/>
                      <a:chExt cx="726" cy="116"/>
                    </a:xfrm>
                  </p:grpSpPr>
                  <p:grpSp>
                    <p:nvGrpSpPr>
                      <p:cNvPr id="751" name="Group 12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363" cy="108"/>
                        <a:chOff x="3288" y="3195"/>
                        <a:chExt cx="363" cy="108"/>
                      </a:xfrm>
                    </p:grpSpPr>
                    <p:sp>
                      <p:nvSpPr>
                        <p:cNvPr id="52536" name="Freeform 12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88" y="3195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537" name="Freeform 127"/>
                        <p:cNvSpPr>
                          <a:spLocks/>
                        </p:cNvSpPr>
                        <p:nvPr/>
                      </p:nvSpPr>
                      <p:spPr bwMode="auto">
                        <a:xfrm rot="10800000">
                          <a:off x="3469" y="3249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grpSp>
                    <p:nvGrpSpPr>
                      <p:cNvPr id="752" name="Group 12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651" y="3203"/>
                        <a:ext cx="363" cy="108"/>
                        <a:chOff x="3288" y="3195"/>
                        <a:chExt cx="363" cy="108"/>
                      </a:xfrm>
                    </p:grpSpPr>
                    <p:sp>
                      <p:nvSpPr>
                        <p:cNvPr id="52534" name="Freeform 12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88" y="3195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52535" name="Freeform 130"/>
                        <p:cNvSpPr>
                          <a:spLocks/>
                        </p:cNvSpPr>
                        <p:nvPr/>
                      </p:nvSpPr>
                      <p:spPr bwMode="auto">
                        <a:xfrm rot="10800000">
                          <a:off x="3469" y="3249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</p:grpSp>
              </p:grpSp>
              <p:grpSp>
                <p:nvGrpSpPr>
                  <p:cNvPr id="753" name="Group 357"/>
                  <p:cNvGrpSpPr>
                    <a:grpSpLocks/>
                  </p:cNvGrpSpPr>
                  <p:nvPr/>
                </p:nvGrpSpPr>
                <p:grpSpPr bwMode="auto">
                  <a:xfrm>
                    <a:off x="1170" y="1803"/>
                    <a:ext cx="540" cy="57"/>
                    <a:chOff x="368" y="1015"/>
                    <a:chExt cx="540" cy="57"/>
                  </a:xfrm>
                </p:grpSpPr>
                <p:grpSp>
                  <p:nvGrpSpPr>
                    <p:cNvPr id="754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68" y="1028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755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756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528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529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757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526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527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758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759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522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523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760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520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521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761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7" y="1015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762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763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514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515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764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512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513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765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766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508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509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767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506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507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2288" name="Group 388"/>
                  <p:cNvGrpSpPr>
                    <a:grpSpLocks/>
                  </p:cNvGrpSpPr>
                  <p:nvPr/>
                </p:nvGrpSpPr>
                <p:grpSpPr bwMode="auto">
                  <a:xfrm>
                    <a:off x="1710" y="1779"/>
                    <a:ext cx="540" cy="57"/>
                    <a:chOff x="368" y="1015"/>
                    <a:chExt cx="540" cy="57"/>
                  </a:xfrm>
                </p:grpSpPr>
                <p:grpSp>
                  <p:nvGrpSpPr>
                    <p:cNvPr id="52296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68" y="1028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52297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311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498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499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312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496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497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313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314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492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493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317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490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491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2318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7" y="1015"/>
                      <a:ext cx="271" cy="44"/>
                      <a:chOff x="3288" y="3195"/>
                      <a:chExt cx="1452" cy="124"/>
                    </a:xfrm>
                  </p:grpSpPr>
                  <p:grpSp>
                    <p:nvGrpSpPr>
                      <p:cNvPr id="52323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326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484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485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327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482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483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332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335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478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479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336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2476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2477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</p:grpSp>
          </p:grpSp>
          <p:sp>
            <p:nvSpPr>
              <p:cNvPr id="52242" name="Text Box 175"/>
              <p:cNvSpPr txBox="1">
                <a:spLocks noChangeArrowheads="1"/>
              </p:cNvSpPr>
              <p:nvPr/>
            </p:nvSpPr>
            <p:spPr bwMode="auto">
              <a:xfrm>
                <a:off x="539552" y="1062608"/>
                <a:ext cx="1519237" cy="375987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marL="228600" indent="-228600" defTabSz="457200" eaLnBrk="0" hangingPunct="0">
                  <a:spcBef>
                    <a:spcPct val="50000"/>
                  </a:spcBef>
                  <a:buFont typeface="Wingdings" charset="2"/>
                  <a:buNone/>
                </a:pPr>
                <a:r>
                  <a:rPr lang="fr-FR" sz="1400" dirty="0" err="1" smtClean="0">
                    <a:latin typeface="Avenir Book"/>
                    <a:cs typeface="Avenir Book"/>
                  </a:rPr>
                  <a:t>Genomic</a:t>
                </a:r>
                <a:r>
                  <a:rPr lang="fr-FR" sz="1400" dirty="0" smtClean="0">
                    <a:latin typeface="Avenir Book"/>
                    <a:cs typeface="Avenir Book"/>
                  </a:rPr>
                  <a:t> DNA</a:t>
                </a:r>
                <a:endParaRPr lang="el-GR" sz="1400" dirty="0">
                  <a:latin typeface="Avenir Book"/>
                  <a:cs typeface="Avenir Book"/>
                </a:endParaRPr>
              </a:p>
            </p:txBody>
          </p:sp>
          <p:grpSp>
            <p:nvGrpSpPr>
              <p:cNvPr id="52342" name="Group 8"/>
              <p:cNvGrpSpPr>
                <a:grpSpLocks/>
              </p:cNvGrpSpPr>
              <p:nvPr/>
            </p:nvGrpSpPr>
            <p:grpSpPr bwMode="auto">
              <a:xfrm flipV="1">
                <a:off x="5364088" y="2555657"/>
                <a:ext cx="1040961" cy="126896"/>
                <a:chOff x="2789" y="1979"/>
                <a:chExt cx="728" cy="52"/>
              </a:xfrm>
            </p:grpSpPr>
            <p:grpSp>
              <p:nvGrpSpPr>
                <p:cNvPr id="52347" name="Group 9"/>
                <p:cNvGrpSpPr>
                  <a:grpSpLocks/>
                </p:cNvGrpSpPr>
                <p:nvPr/>
              </p:nvGrpSpPr>
              <p:grpSpPr bwMode="auto">
                <a:xfrm>
                  <a:off x="2789" y="1979"/>
                  <a:ext cx="363" cy="45"/>
                  <a:chOff x="3288" y="3195"/>
                  <a:chExt cx="1452" cy="124"/>
                </a:xfrm>
              </p:grpSpPr>
              <p:grpSp>
                <p:nvGrpSpPr>
                  <p:cNvPr id="52348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726" cy="116"/>
                    <a:chOff x="3288" y="3195"/>
                    <a:chExt cx="726" cy="116"/>
                  </a:xfrm>
                </p:grpSpPr>
                <p:grpSp>
                  <p:nvGrpSpPr>
                    <p:cNvPr id="52353" name="Group 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65" name="Freeform 1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66" name="Freeform 13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  <p:grpSp>
                  <p:nvGrpSpPr>
                    <p:cNvPr id="52354" name="Group 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3203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63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64" name="Freeform 16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</p:grpSp>
              <p:grpSp>
                <p:nvGrpSpPr>
                  <p:cNvPr id="52355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4014" y="3203"/>
                    <a:ext cx="726" cy="116"/>
                    <a:chOff x="3288" y="3195"/>
                    <a:chExt cx="726" cy="116"/>
                  </a:xfrm>
                </p:grpSpPr>
                <p:grpSp>
                  <p:nvGrpSpPr>
                    <p:cNvPr id="52356" name="Group 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59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60" name="Freeform 20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  <p:grpSp>
                  <p:nvGrpSpPr>
                    <p:cNvPr id="52361" name="Group 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3203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57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58" name="Freeform 23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</p:grpSp>
            </p:grpSp>
            <p:grpSp>
              <p:nvGrpSpPr>
                <p:cNvPr id="52362" name="Group 24"/>
                <p:cNvGrpSpPr>
                  <a:grpSpLocks/>
                </p:cNvGrpSpPr>
                <p:nvPr/>
              </p:nvGrpSpPr>
              <p:grpSpPr bwMode="auto">
                <a:xfrm>
                  <a:off x="3154" y="1986"/>
                  <a:ext cx="363" cy="45"/>
                  <a:chOff x="3288" y="3195"/>
                  <a:chExt cx="1452" cy="124"/>
                </a:xfrm>
              </p:grpSpPr>
              <p:grpSp>
                <p:nvGrpSpPr>
                  <p:cNvPr id="52367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726" cy="116"/>
                    <a:chOff x="3288" y="3195"/>
                    <a:chExt cx="726" cy="116"/>
                  </a:xfrm>
                </p:grpSpPr>
                <p:grpSp>
                  <p:nvGrpSpPr>
                    <p:cNvPr id="52368" name="Group 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51" name="Freeform 2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52" name="Freeform 28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  <p:grpSp>
                  <p:nvGrpSpPr>
                    <p:cNvPr id="52373" name="Group 2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3203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49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50" name="Freeform 31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</p:grpSp>
              <p:grpSp>
                <p:nvGrpSpPr>
                  <p:cNvPr id="52374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4014" y="3203"/>
                    <a:ext cx="726" cy="116"/>
                    <a:chOff x="3288" y="3195"/>
                    <a:chExt cx="726" cy="116"/>
                  </a:xfrm>
                </p:grpSpPr>
                <p:grpSp>
                  <p:nvGrpSpPr>
                    <p:cNvPr id="52379" name="Group 3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45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46" name="Freeform 35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  <p:grpSp>
                  <p:nvGrpSpPr>
                    <p:cNvPr id="52380" name="Group 3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3203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43" name="Freeform 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44" name="Freeform 38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</p:grpSp>
            </p:grpSp>
          </p:grpSp>
          <p:grpSp>
            <p:nvGrpSpPr>
              <p:cNvPr id="52381" name="Group 39"/>
              <p:cNvGrpSpPr>
                <a:grpSpLocks/>
              </p:cNvGrpSpPr>
              <p:nvPr/>
            </p:nvGrpSpPr>
            <p:grpSpPr bwMode="auto">
              <a:xfrm flipV="1">
                <a:off x="3601702" y="2589621"/>
                <a:ext cx="1040961" cy="126896"/>
                <a:chOff x="2925" y="2069"/>
                <a:chExt cx="728" cy="52"/>
              </a:xfrm>
            </p:grpSpPr>
            <p:grpSp>
              <p:nvGrpSpPr>
                <p:cNvPr id="52382" name="Group 40"/>
                <p:cNvGrpSpPr>
                  <a:grpSpLocks/>
                </p:cNvGrpSpPr>
                <p:nvPr/>
              </p:nvGrpSpPr>
              <p:grpSpPr bwMode="auto">
                <a:xfrm>
                  <a:off x="2925" y="2069"/>
                  <a:ext cx="363" cy="45"/>
                  <a:chOff x="3288" y="3195"/>
                  <a:chExt cx="1452" cy="124"/>
                </a:xfrm>
              </p:grpSpPr>
              <p:grpSp>
                <p:nvGrpSpPr>
                  <p:cNvPr id="52387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726" cy="116"/>
                    <a:chOff x="3288" y="3195"/>
                    <a:chExt cx="726" cy="116"/>
                  </a:xfrm>
                </p:grpSpPr>
                <p:grpSp>
                  <p:nvGrpSpPr>
                    <p:cNvPr id="52388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35" name="Freeform 4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36" name="Freeform 44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  <p:grpSp>
                  <p:nvGrpSpPr>
                    <p:cNvPr id="52393" name="Group 4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3203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33" name="Freeform 4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34" name="Freeform 47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</p:grpSp>
              <p:grpSp>
                <p:nvGrpSpPr>
                  <p:cNvPr id="52394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4014" y="3203"/>
                    <a:ext cx="726" cy="116"/>
                    <a:chOff x="3288" y="3195"/>
                    <a:chExt cx="726" cy="116"/>
                  </a:xfrm>
                </p:grpSpPr>
                <p:grpSp>
                  <p:nvGrpSpPr>
                    <p:cNvPr id="52395" name="Group 4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29" name="Freeform 5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30" name="Freeform 51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  <p:grpSp>
                  <p:nvGrpSpPr>
                    <p:cNvPr id="52396" name="Group 5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3203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27" name="Freeform 5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28" name="Freeform 54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</p:grpSp>
            </p:grpSp>
            <p:grpSp>
              <p:nvGrpSpPr>
                <p:cNvPr id="52401" name="Group 55"/>
                <p:cNvGrpSpPr>
                  <a:grpSpLocks/>
                </p:cNvGrpSpPr>
                <p:nvPr/>
              </p:nvGrpSpPr>
              <p:grpSpPr bwMode="auto">
                <a:xfrm>
                  <a:off x="3290" y="2076"/>
                  <a:ext cx="363" cy="45"/>
                  <a:chOff x="3288" y="3195"/>
                  <a:chExt cx="1452" cy="124"/>
                </a:xfrm>
              </p:grpSpPr>
              <p:grpSp>
                <p:nvGrpSpPr>
                  <p:cNvPr id="52402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726" cy="116"/>
                    <a:chOff x="3288" y="3195"/>
                    <a:chExt cx="726" cy="116"/>
                  </a:xfrm>
                </p:grpSpPr>
                <p:grpSp>
                  <p:nvGrpSpPr>
                    <p:cNvPr id="52407" name="Group 5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21" name="Freeform 5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22" name="Freeform 59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  <p:grpSp>
                  <p:nvGrpSpPr>
                    <p:cNvPr id="52408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3203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19" name="Freeform 6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20" name="Freeform 62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</p:grpSp>
              <p:grpSp>
                <p:nvGrpSpPr>
                  <p:cNvPr id="52409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4014" y="3203"/>
                    <a:ext cx="726" cy="116"/>
                    <a:chOff x="3288" y="3195"/>
                    <a:chExt cx="726" cy="116"/>
                  </a:xfrm>
                </p:grpSpPr>
                <p:grpSp>
                  <p:nvGrpSpPr>
                    <p:cNvPr id="52410" name="Group 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15" name="Freeform 6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16" name="Freeform 66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  <p:grpSp>
                  <p:nvGrpSpPr>
                    <p:cNvPr id="52411" name="Group 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3203"/>
                      <a:ext cx="363" cy="108"/>
                      <a:chOff x="3288" y="3195"/>
                      <a:chExt cx="363" cy="108"/>
                    </a:xfrm>
                  </p:grpSpPr>
                  <p:sp>
                    <p:nvSpPr>
                      <p:cNvPr id="52413" name="Freeform 6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88" y="3195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  <p:sp>
                    <p:nvSpPr>
                      <p:cNvPr id="52414" name="Freeform 69"/>
                      <p:cNvSpPr>
                        <a:spLocks/>
                      </p:cNvSpPr>
                      <p:nvPr/>
                    </p:nvSpPr>
                    <p:spPr bwMode="auto">
                      <a:xfrm rot="10800000">
                        <a:off x="3469" y="3249"/>
                        <a:ext cx="182" cy="54"/>
                      </a:xfrm>
                      <a:custGeom>
                        <a:avLst/>
                        <a:gdLst>
                          <a:gd name="T0" fmla="*/ 0 w 182"/>
                          <a:gd name="T1" fmla="*/ 54 h 54"/>
                          <a:gd name="T2" fmla="*/ 46 w 182"/>
                          <a:gd name="T3" fmla="*/ 8 h 54"/>
                          <a:gd name="T4" fmla="*/ 136 w 182"/>
                          <a:gd name="T5" fmla="*/ 8 h 54"/>
                          <a:gd name="T6" fmla="*/ 182 w 182"/>
                          <a:gd name="T7" fmla="*/ 54 h 54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82"/>
                          <a:gd name="T13" fmla="*/ 0 h 54"/>
                          <a:gd name="T14" fmla="*/ 182 w 182"/>
                          <a:gd name="T15" fmla="*/ 54 h 54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82" h="54">
                            <a:moveTo>
                              <a:pt x="0" y="54"/>
                            </a:moveTo>
                            <a:cubicBezTo>
                              <a:pt x="11" y="35"/>
                              <a:pt x="23" y="16"/>
                              <a:pt x="46" y="8"/>
                            </a:cubicBezTo>
                            <a:cubicBezTo>
                              <a:pt x="69" y="0"/>
                              <a:pt x="113" y="0"/>
                              <a:pt x="136" y="8"/>
                            </a:cubicBezTo>
                            <a:cubicBezTo>
                              <a:pt x="159" y="16"/>
                              <a:pt x="174" y="46"/>
                              <a:pt x="182" y="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fr-FR" sz="1400"/>
                      </a:p>
                    </p:txBody>
                  </p:sp>
                </p:grpSp>
              </p:grpSp>
            </p:grpSp>
          </p:grpSp>
          <p:grpSp>
            <p:nvGrpSpPr>
              <p:cNvPr id="52412" name="Group 71"/>
              <p:cNvGrpSpPr>
                <a:grpSpLocks/>
              </p:cNvGrpSpPr>
              <p:nvPr/>
            </p:nvGrpSpPr>
            <p:grpSpPr bwMode="auto">
              <a:xfrm flipV="1">
                <a:off x="5148064" y="2065337"/>
                <a:ext cx="518568" cy="112475"/>
                <a:chOff x="3288" y="3195"/>
                <a:chExt cx="1452" cy="124"/>
              </a:xfrm>
            </p:grpSpPr>
            <p:grpSp>
              <p:nvGrpSpPr>
                <p:cNvPr id="52417" name="Group 72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52418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405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406" name="Freeform 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52423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403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404" name="Freeform 7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52424" name="Group 79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52425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99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400" name="Freeform 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52426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97" name="Freeform 84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398" name="Freeform 8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52431" name="Group 86"/>
              <p:cNvGrpSpPr>
                <a:grpSpLocks/>
              </p:cNvGrpSpPr>
              <p:nvPr/>
            </p:nvGrpSpPr>
            <p:grpSpPr bwMode="auto">
              <a:xfrm flipV="1">
                <a:off x="5292080" y="2295598"/>
                <a:ext cx="518566" cy="112475"/>
                <a:chOff x="3288" y="3195"/>
                <a:chExt cx="1452" cy="124"/>
              </a:xfrm>
            </p:grpSpPr>
            <p:grpSp>
              <p:nvGrpSpPr>
                <p:cNvPr id="52432" name="Group 87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52437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91" name="Freeform 8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392" name="Freeform 9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52438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89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390" name="Freeform 93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52439" name="Group 94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52440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85" name="Freeform 96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386" name="Freeform 97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52441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83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384" name="Freeform 10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52442" name="Group 102"/>
              <p:cNvGrpSpPr>
                <a:grpSpLocks/>
              </p:cNvGrpSpPr>
              <p:nvPr/>
            </p:nvGrpSpPr>
            <p:grpSpPr bwMode="auto">
              <a:xfrm flipV="1">
                <a:off x="4644008" y="2123609"/>
                <a:ext cx="260240" cy="118245"/>
                <a:chOff x="3288" y="3195"/>
                <a:chExt cx="726" cy="116"/>
              </a:xfrm>
            </p:grpSpPr>
            <p:grpSp>
              <p:nvGrpSpPr>
                <p:cNvPr id="52447" name="Group 103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363" cy="108"/>
                  <a:chOff x="3288" y="3195"/>
                  <a:chExt cx="363" cy="108"/>
                </a:xfrm>
              </p:grpSpPr>
              <p:sp>
                <p:nvSpPr>
                  <p:cNvPr id="52377" name="Freeform 104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52378" name="Freeform 105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  <p:grpSp>
              <p:nvGrpSpPr>
                <p:cNvPr id="52448" name="Group 106"/>
                <p:cNvGrpSpPr>
                  <a:grpSpLocks/>
                </p:cNvGrpSpPr>
                <p:nvPr/>
              </p:nvGrpSpPr>
              <p:grpSpPr bwMode="auto">
                <a:xfrm>
                  <a:off x="3651" y="3203"/>
                  <a:ext cx="363" cy="108"/>
                  <a:chOff x="3288" y="3195"/>
                  <a:chExt cx="363" cy="108"/>
                </a:xfrm>
              </p:grpSpPr>
              <p:sp>
                <p:nvSpPr>
                  <p:cNvPr id="52375" name="Freeform 107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52376" name="Freeform 108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</p:grpSp>
          <p:grpSp>
            <p:nvGrpSpPr>
              <p:cNvPr id="52453" name="Group 109"/>
              <p:cNvGrpSpPr>
                <a:grpSpLocks/>
              </p:cNvGrpSpPr>
              <p:nvPr/>
            </p:nvGrpSpPr>
            <p:grpSpPr bwMode="auto">
              <a:xfrm flipV="1">
                <a:off x="3923928" y="2339633"/>
                <a:ext cx="258327" cy="118243"/>
                <a:chOff x="3288" y="3195"/>
                <a:chExt cx="726" cy="116"/>
              </a:xfrm>
            </p:grpSpPr>
            <p:grpSp>
              <p:nvGrpSpPr>
                <p:cNvPr id="52454" name="Group 110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363" cy="108"/>
                  <a:chOff x="3288" y="3195"/>
                  <a:chExt cx="363" cy="108"/>
                </a:xfrm>
              </p:grpSpPr>
              <p:sp>
                <p:nvSpPr>
                  <p:cNvPr id="52371" name="Freeform 111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52372" name="Freeform 112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  <p:grpSp>
              <p:nvGrpSpPr>
                <p:cNvPr id="52455" name="Group 113"/>
                <p:cNvGrpSpPr>
                  <a:grpSpLocks/>
                </p:cNvGrpSpPr>
                <p:nvPr/>
              </p:nvGrpSpPr>
              <p:grpSpPr bwMode="auto">
                <a:xfrm>
                  <a:off x="3651" y="3203"/>
                  <a:ext cx="363" cy="108"/>
                  <a:chOff x="3288" y="3195"/>
                  <a:chExt cx="363" cy="108"/>
                </a:xfrm>
              </p:grpSpPr>
              <p:sp>
                <p:nvSpPr>
                  <p:cNvPr id="52369" name="Freeform 114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52370" name="Freeform 115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</p:grpSp>
          <p:grpSp>
            <p:nvGrpSpPr>
              <p:cNvPr id="52456" name="Group 116"/>
              <p:cNvGrpSpPr>
                <a:grpSpLocks/>
              </p:cNvGrpSpPr>
              <p:nvPr/>
            </p:nvGrpSpPr>
            <p:grpSpPr bwMode="auto">
              <a:xfrm flipV="1">
                <a:off x="4470445" y="2323609"/>
                <a:ext cx="518566" cy="126896"/>
                <a:chOff x="3288" y="3195"/>
                <a:chExt cx="1452" cy="124"/>
              </a:xfrm>
            </p:grpSpPr>
            <p:grpSp>
              <p:nvGrpSpPr>
                <p:cNvPr id="52461" name="Group 117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52462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65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366" name="Freeform 12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52467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63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364" name="Freeform 123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52468" name="Group 124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52469" name="Group 125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59" name="Freeform 126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360" name="Freeform 127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52470" name="Group 128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52357" name="Freeform 12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52358" name="Freeform 13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sp>
            <p:nvSpPr>
              <p:cNvPr id="52250" name="Text Box 175"/>
              <p:cNvSpPr txBox="1">
                <a:spLocks noChangeArrowheads="1"/>
              </p:cNvSpPr>
              <p:nvPr/>
            </p:nvSpPr>
            <p:spPr bwMode="auto">
              <a:xfrm>
                <a:off x="539552" y="3306470"/>
                <a:ext cx="2421460" cy="375987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marL="228600" indent="-228600" defTabSz="457200" eaLnBrk="0" hangingPunct="0">
                  <a:spcBef>
                    <a:spcPct val="50000"/>
                  </a:spcBef>
                  <a:buFont typeface="Wingdings" charset="2"/>
                  <a:buNone/>
                </a:pPr>
                <a:r>
                  <a:rPr lang="fr-FR" sz="1400" dirty="0" smtClean="0">
                    <a:latin typeface="Avenir Book"/>
                    <a:cs typeface="Avenir Book"/>
                  </a:rPr>
                  <a:t>Size </a:t>
                </a:r>
                <a:r>
                  <a:rPr lang="fr-FR" sz="1400" dirty="0" err="1" smtClean="0">
                    <a:latin typeface="Avenir Book"/>
                    <a:cs typeface="Avenir Book"/>
                  </a:rPr>
                  <a:t>selection</a:t>
                </a:r>
                <a:endParaRPr lang="el-GR" sz="1400" dirty="0">
                  <a:latin typeface="Avenir Book"/>
                  <a:cs typeface="Avenir Book"/>
                </a:endParaRPr>
              </a:p>
            </p:txBody>
          </p:sp>
          <p:grpSp>
            <p:nvGrpSpPr>
              <p:cNvPr id="52471" name="Group 109"/>
              <p:cNvGrpSpPr>
                <a:grpSpLocks/>
              </p:cNvGrpSpPr>
              <p:nvPr/>
            </p:nvGrpSpPr>
            <p:grpSpPr bwMode="auto">
              <a:xfrm flipV="1">
                <a:off x="4269524" y="2053198"/>
                <a:ext cx="258327" cy="118243"/>
                <a:chOff x="3288" y="3195"/>
                <a:chExt cx="726" cy="116"/>
              </a:xfrm>
            </p:grpSpPr>
            <p:grpSp>
              <p:nvGrpSpPr>
                <p:cNvPr id="52472" name="Group 110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363" cy="108"/>
                  <a:chOff x="3288" y="3195"/>
                  <a:chExt cx="363" cy="108"/>
                </a:xfrm>
              </p:grpSpPr>
              <p:sp>
                <p:nvSpPr>
                  <p:cNvPr id="52351" name="Freeform 111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52352" name="Freeform 112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  <p:grpSp>
              <p:nvGrpSpPr>
                <p:cNvPr id="52473" name="Group 113"/>
                <p:cNvGrpSpPr>
                  <a:grpSpLocks/>
                </p:cNvGrpSpPr>
                <p:nvPr/>
              </p:nvGrpSpPr>
              <p:grpSpPr bwMode="auto">
                <a:xfrm>
                  <a:off x="3651" y="3203"/>
                  <a:ext cx="363" cy="108"/>
                  <a:chOff x="3288" y="3195"/>
                  <a:chExt cx="363" cy="108"/>
                </a:xfrm>
              </p:grpSpPr>
              <p:sp>
                <p:nvSpPr>
                  <p:cNvPr id="52349" name="Freeform 114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52350" name="Freeform 115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</p:grpSp>
          <p:grpSp>
            <p:nvGrpSpPr>
              <p:cNvPr id="52474" name="Group 109"/>
              <p:cNvGrpSpPr>
                <a:grpSpLocks/>
              </p:cNvGrpSpPr>
              <p:nvPr/>
            </p:nvGrpSpPr>
            <p:grpSpPr bwMode="auto">
              <a:xfrm flipV="1">
                <a:off x="4828275" y="2560781"/>
                <a:ext cx="258327" cy="118243"/>
                <a:chOff x="3288" y="3195"/>
                <a:chExt cx="726" cy="116"/>
              </a:xfrm>
            </p:grpSpPr>
            <p:grpSp>
              <p:nvGrpSpPr>
                <p:cNvPr id="52475" name="Group 110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363" cy="108"/>
                  <a:chOff x="3288" y="3195"/>
                  <a:chExt cx="363" cy="108"/>
                </a:xfrm>
              </p:grpSpPr>
              <p:sp>
                <p:nvSpPr>
                  <p:cNvPr id="52345" name="Freeform 111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52346" name="Freeform 112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  <p:grpSp>
              <p:nvGrpSpPr>
                <p:cNvPr id="52480" name="Group 113"/>
                <p:cNvGrpSpPr>
                  <a:grpSpLocks/>
                </p:cNvGrpSpPr>
                <p:nvPr/>
              </p:nvGrpSpPr>
              <p:grpSpPr bwMode="auto">
                <a:xfrm>
                  <a:off x="3651" y="3203"/>
                  <a:ext cx="363" cy="108"/>
                  <a:chOff x="3288" y="3195"/>
                  <a:chExt cx="363" cy="108"/>
                </a:xfrm>
              </p:grpSpPr>
              <p:sp>
                <p:nvSpPr>
                  <p:cNvPr id="52343" name="Freeform 114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52344" name="Freeform 115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</p:grpSp>
          <p:sp>
            <p:nvSpPr>
              <p:cNvPr id="52253" name="Line 913"/>
              <p:cNvSpPr>
                <a:spLocks noChangeShapeType="1"/>
              </p:cNvSpPr>
              <p:nvPr/>
            </p:nvSpPr>
            <p:spPr bwMode="auto">
              <a:xfrm>
                <a:off x="4788024" y="1658417"/>
                <a:ext cx="0" cy="426831"/>
              </a:xfrm>
              <a:prstGeom prst="line">
                <a:avLst/>
              </a:prstGeom>
              <a:noFill/>
              <a:ln w="38100">
                <a:solidFill>
                  <a:srgbClr val="FF2A44"/>
                </a:solidFill>
                <a:round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fr-FR" sz="1400"/>
              </a:p>
            </p:txBody>
          </p:sp>
          <p:sp>
            <p:nvSpPr>
              <p:cNvPr id="52254" name="Text Box 175"/>
              <p:cNvSpPr txBox="1">
                <a:spLocks noChangeArrowheads="1"/>
              </p:cNvSpPr>
              <p:nvPr/>
            </p:nvSpPr>
            <p:spPr bwMode="auto">
              <a:xfrm>
                <a:off x="539552" y="2162474"/>
                <a:ext cx="1184464" cy="375987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marL="228600" indent="-228600" defTabSz="457200" eaLnBrk="0" hangingPunct="0">
                  <a:spcBef>
                    <a:spcPct val="50000"/>
                  </a:spcBef>
                  <a:buFont typeface="Wingdings" charset="2"/>
                  <a:buNone/>
                </a:pPr>
                <a:r>
                  <a:rPr lang="fr-FR" sz="1400" dirty="0" err="1" smtClean="0">
                    <a:latin typeface="Avenir Book"/>
                    <a:cs typeface="Avenir Book"/>
                  </a:rPr>
                  <a:t>Sonication</a:t>
                </a:r>
                <a:r>
                  <a:rPr lang="fr-FR" sz="1400" dirty="0" smtClean="0">
                    <a:latin typeface="Avenir Book"/>
                    <a:cs typeface="Avenir Book"/>
                  </a:rPr>
                  <a:t> </a:t>
                </a:r>
                <a:endParaRPr lang="el-GR" sz="1400" dirty="0">
                  <a:latin typeface="Avenir Book"/>
                  <a:cs typeface="Avenir Book"/>
                </a:endParaRPr>
              </a:p>
            </p:txBody>
          </p:sp>
          <p:grpSp>
            <p:nvGrpSpPr>
              <p:cNvPr id="52539" name="Grouper 576"/>
              <p:cNvGrpSpPr/>
              <p:nvPr/>
            </p:nvGrpSpPr>
            <p:grpSpPr>
              <a:xfrm>
                <a:off x="2910000" y="1258286"/>
                <a:ext cx="4614328" cy="256115"/>
                <a:chOff x="812800" y="2175935"/>
                <a:chExt cx="4614328" cy="256115"/>
              </a:xfrm>
            </p:grpSpPr>
            <p:grpSp>
              <p:nvGrpSpPr>
                <p:cNvPr id="52704" name="Group 78"/>
                <p:cNvGrpSpPr>
                  <a:grpSpLocks/>
                </p:cNvGrpSpPr>
                <p:nvPr/>
              </p:nvGrpSpPr>
              <p:grpSpPr bwMode="auto">
                <a:xfrm>
                  <a:off x="815975" y="2265373"/>
                  <a:ext cx="2573338" cy="166688"/>
                  <a:chOff x="370" y="967"/>
                  <a:chExt cx="1621" cy="105"/>
                </a:xfrm>
              </p:grpSpPr>
              <p:grpSp>
                <p:nvGrpSpPr>
                  <p:cNvPr id="52705" name="Group 79"/>
                  <p:cNvGrpSpPr>
                    <a:grpSpLocks/>
                  </p:cNvGrpSpPr>
                  <p:nvPr/>
                </p:nvGrpSpPr>
                <p:grpSpPr bwMode="auto">
                  <a:xfrm>
                    <a:off x="370" y="1015"/>
                    <a:ext cx="541" cy="57"/>
                    <a:chOff x="370" y="1015"/>
                    <a:chExt cx="541" cy="57"/>
                  </a:xfrm>
                </p:grpSpPr>
                <p:grpSp>
                  <p:nvGrpSpPr>
                    <p:cNvPr id="52706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70" y="1028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52707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08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48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49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09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46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47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710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11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42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43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12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40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41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2713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9" y="1015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52714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15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34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35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20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32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33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721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26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28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29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27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26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27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2728" name="Group 110"/>
                  <p:cNvGrpSpPr>
                    <a:grpSpLocks/>
                  </p:cNvGrpSpPr>
                  <p:nvPr/>
                </p:nvGrpSpPr>
                <p:grpSpPr bwMode="auto">
                  <a:xfrm>
                    <a:off x="910" y="991"/>
                    <a:ext cx="541" cy="57"/>
                    <a:chOff x="370" y="1015"/>
                    <a:chExt cx="541" cy="57"/>
                  </a:xfrm>
                </p:grpSpPr>
                <p:grpSp>
                  <p:nvGrpSpPr>
                    <p:cNvPr id="52729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70" y="1028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52734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35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18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19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40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16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17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741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42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12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13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43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10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11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2744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9" y="1015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52745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50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04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05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51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702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703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756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57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98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99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58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96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97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2759" name="Group 141"/>
                  <p:cNvGrpSpPr>
                    <a:grpSpLocks/>
                  </p:cNvGrpSpPr>
                  <p:nvPr/>
                </p:nvGrpSpPr>
                <p:grpSpPr bwMode="auto">
                  <a:xfrm>
                    <a:off x="1450" y="967"/>
                    <a:ext cx="541" cy="57"/>
                    <a:chOff x="370" y="1015"/>
                    <a:chExt cx="541" cy="57"/>
                  </a:xfrm>
                </p:grpSpPr>
                <p:grpSp>
                  <p:nvGrpSpPr>
                    <p:cNvPr id="52764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70" y="1028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52765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70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88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89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71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86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87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772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73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82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83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74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80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81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2775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9" y="1015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52780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81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74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75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86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72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73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2787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2788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68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69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2789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66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67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52794" name="Group 341"/>
                <p:cNvGrpSpPr>
                  <a:grpSpLocks/>
                </p:cNvGrpSpPr>
                <p:nvPr/>
              </p:nvGrpSpPr>
              <p:grpSpPr bwMode="auto">
                <a:xfrm>
                  <a:off x="3285590" y="2175954"/>
                  <a:ext cx="2146298" cy="146051"/>
                  <a:chOff x="901" y="1779"/>
                  <a:chExt cx="1352" cy="92"/>
                </a:xfrm>
              </p:grpSpPr>
              <p:grpSp>
                <p:nvGrpSpPr>
                  <p:cNvPr id="52795" name="Group 116"/>
                  <p:cNvGrpSpPr>
                    <a:grpSpLocks/>
                  </p:cNvGrpSpPr>
                  <p:nvPr/>
                </p:nvGrpSpPr>
                <p:grpSpPr bwMode="auto">
                  <a:xfrm flipV="1">
                    <a:off x="901" y="1827"/>
                    <a:ext cx="272" cy="44"/>
                    <a:chOff x="3288" y="3195"/>
                    <a:chExt cx="1452" cy="124"/>
                  </a:xfrm>
                </p:grpSpPr>
                <p:grpSp>
                  <p:nvGrpSpPr>
                    <p:cNvPr id="576" name="Group 1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88" y="3195"/>
                      <a:ext cx="726" cy="116"/>
                      <a:chOff x="3288" y="3195"/>
                      <a:chExt cx="726" cy="116"/>
                    </a:xfrm>
                  </p:grpSpPr>
                  <p:grpSp>
                    <p:nvGrpSpPr>
                      <p:cNvPr id="577" name="Group 11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363" cy="108"/>
                        <a:chOff x="3288" y="3195"/>
                        <a:chExt cx="363" cy="108"/>
                      </a:xfrm>
                    </p:grpSpPr>
                    <p:sp>
                      <p:nvSpPr>
                        <p:cNvPr id="655" name="Freeform 11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88" y="3195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656" name="Freeform 120"/>
                        <p:cNvSpPr>
                          <a:spLocks/>
                        </p:cNvSpPr>
                        <p:nvPr/>
                      </p:nvSpPr>
                      <p:spPr bwMode="auto">
                        <a:xfrm rot="10800000">
                          <a:off x="3469" y="3249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grpSp>
                    <p:nvGrpSpPr>
                      <p:cNvPr id="578" name="Group 12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651" y="3203"/>
                        <a:ext cx="363" cy="108"/>
                        <a:chOff x="3288" y="3195"/>
                        <a:chExt cx="363" cy="108"/>
                      </a:xfrm>
                    </p:grpSpPr>
                    <p:sp>
                      <p:nvSpPr>
                        <p:cNvPr id="653" name="Freeform 12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88" y="3195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654" name="Freeform 123"/>
                        <p:cNvSpPr>
                          <a:spLocks/>
                        </p:cNvSpPr>
                        <p:nvPr/>
                      </p:nvSpPr>
                      <p:spPr bwMode="auto">
                        <a:xfrm rot="10800000">
                          <a:off x="3469" y="3249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</p:grpSp>
                <p:grpSp>
                  <p:nvGrpSpPr>
                    <p:cNvPr id="579" name="Group 1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14" y="3203"/>
                      <a:ext cx="726" cy="116"/>
                      <a:chOff x="3288" y="3195"/>
                      <a:chExt cx="726" cy="116"/>
                    </a:xfrm>
                  </p:grpSpPr>
                  <p:grpSp>
                    <p:nvGrpSpPr>
                      <p:cNvPr id="580" name="Group 12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363" cy="108"/>
                        <a:chOff x="3288" y="3195"/>
                        <a:chExt cx="363" cy="108"/>
                      </a:xfrm>
                    </p:grpSpPr>
                    <p:sp>
                      <p:nvSpPr>
                        <p:cNvPr id="649" name="Freeform 12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88" y="3195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650" name="Freeform 127"/>
                        <p:cNvSpPr>
                          <a:spLocks/>
                        </p:cNvSpPr>
                        <p:nvPr/>
                      </p:nvSpPr>
                      <p:spPr bwMode="auto">
                        <a:xfrm rot="10800000">
                          <a:off x="3469" y="3249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grpSp>
                    <p:nvGrpSpPr>
                      <p:cNvPr id="581" name="Group 12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651" y="3203"/>
                        <a:ext cx="363" cy="108"/>
                        <a:chOff x="3288" y="3195"/>
                        <a:chExt cx="363" cy="108"/>
                      </a:xfrm>
                    </p:grpSpPr>
                    <p:sp>
                      <p:nvSpPr>
                        <p:cNvPr id="647" name="Freeform 12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88" y="3195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648" name="Freeform 130"/>
                        <p:cNvSpPr>
                          <a:spLocks/>
                        </p:cNvSpPr>
                        <p:nvPr/>
                      </p:nvSpPr>
                      <p:spPr bwMode="auto">
                        <a:xfrm rot="10800000">
                          <a:off x="3469" y="3249"/>
                          <a:ext cx="182" cy="54"/>
                        </a:xfrm>
                        <a:custGeom>
                          <a:avLst/>
                          <a:gdLst>
                            <a:gd name="T0" fmla="*/ 0 w 182"/>
                            <a:gd name="T1" fmla="*/ 54 h 54"/>
                            <a:gd name="T2" fmla="*/ 46 w 182"/>
                            <a:gd name="T3" fmla="*/ 8 h 54"/>
                            <a:gd name="T4" fmla="*/ 136 w 182"/>
                            <a:gd name="T5" fmla="*/ 8 h 54"/>
                            <a:gd name="T6" fmla="*/ 182 w 182"/>
                            <a:gd name="T7" fmla="*/ 54 h 54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82"/>
                            <a:gd name="T13" fmla="*/ 0 h 54"/>
                            <a:gd name="T14" fmla="*/ 182 w 182"/>
                            <a:gd name="T15" fmla="*/ 54 h 54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82" h="54">
                              <a:moveTo>
                                <a:pt x="0" y="54"/>
                              </a:moveTo>
                              <a:cubicBezTo>
                                <a:pt x="11" y="35"/>
                                <a:pt x="23" y="16"/>
                                <a:pt x="46" y="8"/>
                              </a:cubicBezTo>
                              <a:cubicBezTo>
                                <a:pt x="69" y="0"/>
                                <a:pt x="113" y="0"/>
                                <a:pt x="136" y="8"/>
                              </a:cubicBezTo>
                              <a:cubicBezTo>
                                <a:pt x="159" y="16"/>
                                <a:pt x="174" y="46"/>
                                <a:pt x="182" y="54"/>
                              </a:cubicBezTo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</p:grpSp>
              </p:grpSp>
              <p:grpSp>
                <p:nvGrpSpPr>
                  <p:cNvPr id="582" name="Group 357"/>
                  <p:cNvGrpSpPr>
                    <a:grpSpLocks/>
                  </p:cNvGrpSpPr>
                  <p:nvPr/>
                </p:nvGrpSpPr>
                <p:grpSpPr bwMode="auto">
                  <a:xfrm>
                    <a:off x="1172" y="1803"/>
                    <a:ext cx="541" cy="57"/>
                    <a:chOff x="370" y="1015"/>
                    <a:chExt cx="541" cy="57"/>
                  </a:xfrm>
                </p:grpSpPr>
                <p:grpSp>
                  <p:nvGrpSpPr>
                    <p:cNvPr id="583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70" y="1028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584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85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41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42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86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39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40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587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588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35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36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593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33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34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94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9" y="1015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599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600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27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8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601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25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6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602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607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21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2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608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19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0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613" name="Group 388"/>
                  <p:cNvGrpSpPr>
                    <a:grpSpLocks/>
                  </p:cNvGrpSpPr>
                  <p:nvPr/>
                </p:nvGrpSpPr>
                <p:grpSpPr bwMode="auto">
                  <a:xfrm>
                    <a:off x="1712" y="1779"/>
                    <a:ext cx="541" cy="57"/>
                    <a:chOff x="370" y="1015"/>
                    <a:chExt cx="541" cy="57"/>
                  </a:xfrm>
                </p:grpSpPr>
                <p:grpSp>
                  <p:nvGrpSpPr>
                    <p:cNvPr id="614" name="Group 101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370" y="1028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615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616" name="Group 10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11" name="Freeform 10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12" name="Freeform 10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617" name="Group 10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09" name="Freeform 1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10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618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623" name="Group 11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05" name="Freeform 11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06" name="Freeform 11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624" name="Group 11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603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04" name="Freeform 11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29" name="Group 116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639" y="1015"/>
                      <a:ext cx="272" cy="44"/>
                      <a:chOff x="3288" y="3195"/>
                      <a:chExt cx="1452" cy="124"/>
                    </a:xfrm>
                  </p:grpSpPr>
                  <p:grpSp>
                    <p:nvGrpSpPr>
                      <p:cNvPr id="630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88" y="3195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631" name="Group 11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97" name="Freeform 11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98" name="Freeform 12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632" name="Group 1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95" name="Freeform 12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96" name="Freeform 12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  <p:grpSp>
                    <p:nvGrpSpPr>
                      <p:cNvPr id="637" name="Group 1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4" y="3203"/>
                        <a:ext cx="726" cy="116"/>
                        <a:chOff x="3288" y="3195"/>
                        <a:chExt cx="726" cy="116"/>
                      </a:xfrm>
                    </p:grpSpPr>
                    <p:grpSp>
                      <p:nvGrpSpPr>
                        <p:cNvPr id="638" name="Group 12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88" y="3195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91" name="Freeform 12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92" name="Freeform 12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643" name="Group 12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651" y="3203"/>
                          <a:ext cx="363" cy="108"/>
                          <a:chOff x="3288" y="3195"/>
                          <a:chExt cx="363" cy="108"/>
                        </a:xfrm>
                      </p:grpSpPr>
                      <p:sp>
                        <p:nvSpPr>
                          <p:cNvPr id="589" name="Freeform 12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88" y="3195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90" name="Freeform 130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10800000">
                            <a:off x="3469" y="3249"/>
                            <a:ext cx="182" cy="54"/>
                          </a:xfrm>
                          <a:custGeom>
                            <a:avLst/>
                            <a:gdLst>
                              <a:gd name="T0" fmla="*/ 0 w 182"/>
                              <a:gd name="T1" fmla="*/ 54 h 54"/>
                              <a:gd name="T2" fmla="*/ 46 w 182"/>
                              <a:gd name="T3" fmla="*/ 8 h 54"/>
                              <a:gd name="T4" fmla="*/ 136 w 182"/>
                              <a:gd name="T5" fmla="*/ 8 h 54"/>
                              <a:gd name="T6" fmla="*/ 182 w 182"/>
                              <a:gd name="T7" fmla="*/ 54 h 54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82"/>
                              <a:gd name="T13" fmla="*/ 0 h 54"/>
                              <a:gd name="T14" fmla="*/ 182 w 182"/>
                              <a:gd name="T15" fmla="*/ 54 h 54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82" h="54">
                                <a:moveTo>
                                  <a:pt x="0" y="54"/>
                                </a:moveTo>
                                <a:cubicBezTo>
                                  <a:pt x="11" y="35"/>
                                  <a:pt x="23" y="16"/>
                                  <a:pt x="46" y="8"/>
                                </a:cubicBezTo>
                                <a:cubicBezTo>
                                  <a:pt x="69" y="0"/>
                                  <a:pt x="113" y="0"/>
                                  <a:pt x="136" y="8"/>
                                </a:cubicBezTo>
                                <a:cubicBezTo>
                                  <a:pt x="159" y="16"/>
                                  <a:pt x="174" y="46"/>
                                  <a:pt x="182" y="54"/>
                                </a:cubicBezTo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</p:grpSp>
          </p:grpSp>
          <p:sp>
            <p:nvSpPr>
              <p:cNvPr id="574" name="Line 913"/>
              <p:cNvSpPr>
                <a:spLocks noChangeShapeType="1"/>
              </p:cNvSpPr>
              <p:nvPr/>
            </p:nvSpPr>
            <p:spPr bwMode="auto">
              <a:xfrm>
                <a:off x="4788024" y="2776898"/>
                <a:ext cx="0" cy="426831"/>
              </a:xfrm>
              <a:prstGeom prst="line">
                <a:avLst/>
              </a:prstGeom>
              <a:noFill/>
              <a:ln w="38100">
                <a:solidFill>
                  <a:srgbClr val="FF2A44"/>
                </a:solidFill>
                <a:round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fr-FR" sz="1400"/>
              </a:p>
            </p:txBody>
          </p:sp>
          <p:grpSp>
            <p:nvGrpSpPr>
              <p:cNvPr id="575" name="Group 71"/>
              <p:cNvGrpSpPr>
                <a:grpSpLocks/>
              </p:cNvGrpSpPr>
              <p:nvPr/>
            </p:nvGrpSpPr>
            <p:grpSpPr bwMode="auto">
              <a:xfrm flipV="1">
                <a:off x="5061546" y="3170585"/>
                <a:ext cx="518568" cy="112475"/>
                <a:chOff x="3288" y="3195"/>
                <a:chExt cx="1452" cy="124"/>
              </a:xfrm>
            </p:grpSpPr>
            <p:grpSp>
              <p:nvGrpSpPr>
                <p:cNvPr id="644" name="Group 72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660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664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665" name="Freeform 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661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662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663" name="Freeform 7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645" name="Group 79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646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658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659" name="Freeform 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651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652" name="Freeform 84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657" name="Freeform 8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670" name="Group 86"/>
              <p:cNvGrpSpPr>
                <a:grpSpLocks/>
              </p:cNvGrpSpPr>
              <p:nvPr/>
            </p:nvGrpSpPr>
            <p:grpSpPr bwMode="auto">
              <a:xfrm flipV="1">
                <a:off x="5205562" y="3400846"/>
                <a:ext cx="518566" cy="112475"/>
                <a:chOff x="3288" y="3195"/>
                <a:chExt cx="1452" cy="124"/>
              </a:xfrm>
            </p:grpSpPr>
            <p:grpSp>
              <p:nvGrpSpPr>
                <p:cNvPr id="671" name="Group 87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691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695" name="Freeform 8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00" name="Freeform 9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692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693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694" name="Freeform 93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676" name="Group 94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677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685" name="Freeform 96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690" name="Freeform 97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678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679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684" name="Freeform 10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701" name="Group 116"/>
              <p:cNvGrpSpPr>
                <a:grpSpLocks/>
              </p:cNvGrpSpPr>
              <p:nvPr/>
            </p:nvGrpSpPr>
            <p:grpSpPr bwMode="auto">
              <a:xfrm flipV="1">
                <a:off x="4383927" y="3428857"/>
                <a:ext cx="518566" cy="126896"/>
                <a:chOff x="3288" y="3195"/>
                <a:chExt cx="1452" cy="124"/>
              </a:xfrm>
            </p:grpSpPr>
            <p:grpSp>
              <p:nvGrpSpPr>
                <p:cNvPr id="706" name="Group 117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722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30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31" name="Freeform 12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723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24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25" name="Freeform 123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707" name="Group 124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708" name="Group 125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20" name="Freeform 126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21" name="Freeform 127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709" name="Group 128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14" name="Freeform 12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15" name="Freeform 13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768" name="Group 71"/>
              <p:cNvGrpSpPr>
                <a:grpSpLocks/>
              </p:cNvGrpSpPr>
              <p:nvPr/>
            </p:nvGrpSpPr>
            <p:grpSpPr bwMode="auto">
              <a:xfrm flipV="1">
                <a:off x="4917528" y="3634174"/>
                <a:ext cx="518568" cy="112475"/>
                <a:chOff x="3288" y="3195"/>
                <a:chExt cx="1452" cy="124"/>
              </a:xfrm>
            </p:grpSpPr>
            <p:grpSp>
              <p:nvGrpSpPr>
                <p:cNvPr id="769" name="Group 72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777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81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82" name="Freeform 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778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79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80" name="Freeform 7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770" name="Group 79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771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75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76" name="Freeform 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772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73" name="Freeform 84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74" name="Freeform 8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783" name="Group 86"/>
              <p:cNvGrpSpPr>
                <a:grpSpLocks/>
              </p:cNvGrpSpPr>
              <p:nvPr/>
            </p:nvGrpSpPr>
            <p:grpSpPr bwMode="auto">
              <a:xfrm flipV="1">
                <a:off x="4169499" y="3256830"/>
                <a:ext cx="518566" cy="112475"/>
                <a:chOff x="3288" y="3195"/>
                <a:chExt cx="1452" cy="124"/>
              </a:xfrm>
            </p:grpSpPr>
            <p:grpSp>
              <p:nvGrpSpPr>
                <p:cNvPr id="784" name="Group 87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792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96" name="Freeform 8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97" name="Freeform 9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793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94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95" name="Freeform 93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785" name="Group 94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786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90" name="Freeform 96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91" name="Freeform 97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787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788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789" name="Freeform 10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798" name="Group 116"/>
              <p:cNvGrpSpPr>
                <a:grpSpLocks/>
              </p:cNvGrpSpPr>
              <p:nvPr/>
            </p:nvGrpSpPr>
            <p:grpSpPr bwMode="auto">
              <a:xfrm flipV="1">
                <a:off x="3549378" y="3475737"/>
                <a:ext cx="518566" cy="126896"/>
                <a:chOff x="3288" y="3195"/>
                <a:chExt cx="1452" cy="124"/>
              </a:xfrm>
            </p:grpSpPr>
            <p:grpSp>
              <p:nvGrpSpPr>
                <p:cNvPr id="799" name="Group 117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807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11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12" name="Freeform 12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808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09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10" name="Freeform 123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800" name="Group 124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801" name="Group 125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05" name="Freeform 126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06" name="Freeform 127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802" name="Group 128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03" name="Freeform 12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04" name="Freeform 13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813" name="Group 71"/>
              <p:cNvGrpSpPr>
                <a:grpSpLocks/>
              </p:cNvGrpSpPr>
              <p:nvPr/>
            </p:nvGrpSpPr>
            <p:grpSpPr bwMode="auto">
              <a:xfrm flipV="1">
                <a:off x="3981424" y="3634174"/>
                <a:ext cx="518568" cy="112475"/>
                <a:chOff x="3288" y="3195"/>
                <a:chExt cx="1452" cy="124"/>
              </a:xfrm>
            </p:grpSpPr>
            <p:grpSp>
              <p:nvGrpSpPr>
                <p:cNvPr id="814" name="Group 72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822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26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27" name="Freeform 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823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24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25" name="Freeform 7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815" name="Group 79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816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20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21" name="Freeform 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817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18" name="Freeform 84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19" name="Freeform 8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828" name="Group 86"/>
              <p:cNvGrpSpPr>
                <a:grpSpLocks/>
              </p:cNvGrpSpPr>
              <p:nvPr/>
            </p:nvGrpSpPr>
            <p:grpSpPr bwMode="auto">
              <a:xfrm flipV="1">
                <a:off x="5565602" y="3634174"/>
                <a:ext cx="518566" cy="112475"/>
                <a:chOff x="3288" y="3195"/>
                <a:chExt cx="1452" cy="124"/>
              </a:xfrm>
            </p:grpSpPr>
            <p:grpSp>
              <p:nvGrpSpPr>
                <p:cNvPr id="829" name="Group 87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837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41" name="Freeform 8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42" name="Freeform 9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838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39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40" name="Freeform 93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  <p:grpSp>
              <p:nvGrpSpPr>
                <p:cNvPr id="830" name="Group 94"/>
                <p:cNvGrpSpPr>
                  <a:grpSpLocks/>
                </p:cNvGrpSpPr>
                <p:nvPr/>
              </p:nvGrpSpPr>
              <p:grpSpPr bwMode="auto">
                <a:xfrm>
                  <a:off x="4014" y="3203"/>
                  <a:ext cx="726" cy="116"/>
                  <a:chOff x="3288" y="3195"/>
                  <a:chExt cx="726" cy="116"/>
                </a:xfrm>
              </p:grpSpPr>
              <p:grpSp>
                <p:nvGrpSpPr>
                  <p:cNvPr id="831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288" y="3195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35" name="Freeform 96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36" name="Freeform 97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  <p:grpSp>
                <p:nvGrpSpPr>
                  <p:cNvPr id="832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651" y="3203"/>
                    <a:ext cx="363" cy="108"/>
                    <a:chOff x="3288" y="3195"/>
                    <a:chExt cx="363" cy="108"/>
                  </a:xfrm>
                </p:grpSpPr>
                <p:sp>
                  <p:nvSpPr>
                    <p:cNvPr id="833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3288" y="3195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  <p:sp>
                  <p:nvSpPr>
                    <p:cNvPr id="834" name="Freeform 100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3469" y="3249"/>
                      <a:ext cx="182" cy="54"/>
                    </a:xfrm>
                    <a:custGeom>
                      <a:avLst/>
                      <a:gdLst>
                        <a:gd name="T0" fmla="*/ 0 w 182"/>
                        <a:gd name="T1" fmla="*/ 54 h 54"/>
                        <a:gd name="T2" fmla="*/ 46 w 182"/>
                        <a:gd name="T3" fmla="*/ 8 h 54"/>
                        <a:gd name="T4" fmla="*/ 136 w 182"/>
                        <a:gd name="T5" fmla="*/ 8 h 54"/>
                        <a:gd name="T6" fmla="*/ 182 w 182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82"/>
                        <a:gd name="T13" fmla="*/ 0 h 54"/>
                        <a:gd name="T14" fmla="*/ 182 w 182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82" h="54">
                          <a:moveTo>
                            <a:pt x="0" y="54"/>
                          </a:moveTo>
                          <a:cubicBezTo>
                            <a:pt x="11" y="35"/>
                            <a:pt x="23" y="16"/>
                            <a:pt x="46" y="8"/>
                          </a:cubicBezTo>
                          <a:cubicBezTo>
                            <a:pt x="69" y="0"/>
                            <a:pt x="113" y="0"/>
                            <a:pt x="136" y="8"/>
                          </a:cubicBezTo>
                          <a:cubicBezTo>
                            <a:pt x="159" y="16"/>
                            <a:pt x="174" y="46"/>
                            <a:pt x="182" y="54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fr-FR" sz="1400"/>
                    </a:p>
                  </p:txBody>
                </p:sp>
              </p:grpSp>
            </p:grpSp>
          </p:grpSp>
          <p:grpSp>
            <p:nvGrpSpPr>
              <p:cNvPr id="843" name="Group 109"/>
              <p:cNvGrpSpPr>
                <a:grpSpLocks/>
              </p:cNvGrpSpPr>
              <p:nvPr/>
            </p:nvGrpSpPr>
            <p:grpSpPr bwMode="auto">
              <a:xfrm flipV="1">
                <a:off x="3881625" y="2116238"/>
                <a:ext cx="258327" cy="118243"/>
                <a:chOff x="3288" y="3195"/>
                <a:chExt cx="726" cy="116"/>
              </a:xfrm>
            </p:grpSpPr>
            <p:grpSp>
              <p:nvGrpSpPr>
                <p:cNvPr id="844" name="Group 110"/>
                <p:cNvGrpSpPr>
                  <a:grpSpLocks/>
                </p:cNvGrpSpPr>
                <p:nvPr/>
              </p:nvGrpSpPr>
              <p:grpSpPr bwMode="auto">
                <a:xfrm>
                  <a:off x="3288" y="3195"/>
                  <a:ext cx="363" cy="108"/>
                  <a:chOff x="3288" y="3195"/>
                  <a:chExt cx="363" cy="108"/>
                </a:xfrm>
              </p:grpSpPr>
              <p:sp>
                <p:nvSpPr>
                  <p:cNvPr id="848" name="Freeform 111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849" name="Freeform 112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  <p:grpSp>
              <p:nvGrpSpPr>
                <p:cNvPr id="845" name="Group 113"/>
                <p:cNvGrpSpPr>
                  <a:grpSpLocks/>
                </p:cNvGrpSpPr>
                <p:nvPr/>
              </p:nvGrpSpPr>
              <p:grpSpPr bwMode="auto">
                <a:xfrm>
                  <a:off x="3651" y="3203"/>
                  <a:ext cx="363" cy="108"/>
                  <a:chOff x="3288" y="3195"/>
                  <a:chExt cx="363" cy="108"/>
                </a:xfrm>
              </p:grpSpPr>
              <p:sp>
                <p:nvSpPr>
                  <p:cNvPr id="846" name="Freeform 114"/>
                  <p:cNvSpPr>
                    <a:spLocks/>
                  </p:cNvSpPr>
                  <p:nvPr/>
                </p:nvSpPr>
                <p:spPr bwMode="auto">
                  <a:xfrm>
                    <a:off x="3288" y="3195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  <p:sp>
                <p:nvSpPr>
                  <p:cNvPr id="847" name="Freeform 115"/>
                  <p:cNvSpPr>
                    <a:spLocks/>
                  </p:cNvSpPr>
                  <p:nvPr/>
                </p:nvSpPr>
                <p:spPr bwMode="auto">
                  <a:xfrm rot="10800000">
                    <a:off x="3469" y="3249"/>
                    <a:ext cx="182" cy="54"/>
                  </a:xfrm>
                  <a:custGeom>
                    <a:avLst/>
                    <a:gdLst>
                      <a:gd name="T0" fmla="*/ 0 w 182"/>
                      <a:gd name="T1" fmla="*/ 54 h 54"/>
                      <a:gd name="T2" fmla="*/ 46 w 182"/>
                      <a:gd name="T3" fmla="*/ 8 h 54"/>
                      <a:gd name="T4" fmla="*/ 136 w 182"/>
                      <a:gd name="T5" fmla="*/ 8 h 54"/>
                      <a:gd name="T6" fmla="*/ 182 w 182"/>
                      <a:gd name="T7" fmla="*/ 54 h 5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82"/>
                      <a:gd name="T13" fmla="*/ 0 h 54"/>
                      <a:gd name="T14" fmla="*/ 182 w 182"/>
                      <a:gd name="T15" fmla="*/ 54 h 5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82" h="54">
                        <a:moveTo>
                          <a:pt x="0" y="54"/>
                        </a:moveTo>
                        <a:cubicBezTo>
                          <a:pt x="11" y="35"/>
                          <a:pt x="23" y="16"/>
                          <a:pt x="46" y="8"/>
                        </a:cubicBezTo>
                        <a:cubicBezTo>
                          <a:pt x="69" y="0"/>
                          <a:pt x="113" y="0"/>
                          <a:pt x="136" y="8"/>
                        </a:cubicBezTo>
                        <a:cubicBezTo>
                          <a:pt x="159" y="16"/>
                          <a:pt x="174" y="46"/>
                          <a:pt x="182" y="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fr-FR" sz="1400"/>
                  </a:p>
                </p:txBody>
              </p:sp>
            </p:grpSp>
          </p:grpSp>
          <p:sp>
            <p:nvSpPr>
              <p:cNvPr id="850" name="Line 913"/>
              <p:cNvSpPr>
                <a:spLocks noChangeShapeType="1"/>
              </p:cNvSpPr>
              <p:nvPr/>
            </p:nvSpPr>
            <p:spPr bwMode="auto">
              <a:xfrm>
                <a:off x="4788024" y="3679858"/>
                <a:ext cx="0" cy="426831"/>
              </a:xfrm>
              <a:prstGeom prst="line">
                <a:avLst/>
              </a:prstGeom>
              <a:noFill/>
              <a:ln w="38100">
                <a:solidFill>
                  <a:srgbClr val="FF2A44"/>
                </a:solidFill>
                <a:round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fr-FR" sz="1400"/>
              </a:p>
            </p:txBody>
          </p:sp>
          <p:pic>
            <p:nvPicPr>
              <p:cNvPr id="902" name="Image 901" descr="capt.tiff"/>
              <p:cNvPicPr>
                <a:picLocks noChangeAspect="1"/>
              </p:cNvPicPr>
              <p:nvPr/>
            </p:nvPicPr>
            <p:blipFill>
              <a:blip r:embed="rId4"/>
              <a:srcRect b="30727"/>
              <a:stretch>
                <a:fillRect/>
              </a:stretch>
            </p:blipFill>
            <p:spPr>
              <a:xfrm>
                <a:off x="1446466" y="4123252"/>
                <a:ext cx="7123347" cy="2743200"/>
              </a:xfrm>
              <a:prstGeom prst="rect">
                <a:avLst/>
              </a:prstGeom>
            </p:spPr>
          </p:pic>
          <p:sp>
            <p:nvSpPr>
              <p:cNvPr id="903" name="Text Box 175"/>
              <p:cNvSpPr txBox="1">
                <a:spLocks noChangeArrowheads="1"/>
              </p:cNvSpPr>
              <p:nvPr/>
            </p:nvSpPr>
            <p:spPr bwMode="auto">
              <a:xfrm>
                <a:off x="539552" y="4509120"/>
                <a:ext cx="2421460" cy="375987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marL="228600" indent="-228600" defTabSz="457200" eaLnBrk="0" hangingPunct="0">
                  <a:spcBef>
                    <a:spcPct val="50000"/>
                  </a:spcBef>
                  <a:buFont typeface="Wingdings" charset="2"/>
                  <a:buNone/>
                </a:pPr>
                <a:r>
                  <a:rPr lang="fr-FR" sz="1400" dirty="0" smtClean="0">
                    <a:latin typeface="Avenir Book"/>
                    <a:cs typeface="Avenir Book"/>
                  </a:rPr>
                  <a:t>End </a:t>
                </a:r>
                <a:r>
                  <a:rPr lang="fr-FR" sz="1400" dirty="0" err="1" smtClean="0">
                    <a:latin typeface="Avenir Book"/>
                    <a:cs typeface="Avenir Book"/>
                  </a:rPr>
                  <a:t>repair</a:t>
                </a:r>
                <a:endParaRPr lang="el-GR" sz="1400" dirty="0">
                  <a:latin typeface="Avenir Book"/>
                  <a:cs typeface="Avenir Book"/>
                </a:endParaRPr>
              </a:p>
            </p:txBody>
          </p:sp>
          <p:sp>
            <p:nvSpPr>
              <p:cNvPr id="904" name="Text Box 175"/>
              <p:cNvSpPr txBox="1">
                <a:spLocks noChangeArrowheads="1"/>
              </p:cNvSpPr>
              <p:nvPr/>
            </p:nvSpPr>
            <p:spPr bwMode="auto">
              <a:xfrm>
                <a:off x="539552" y="5301207"/>
                <a:ext cx="2421460" cy="375987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marL="228600" indent="-228600" defTabSz="457200" eaLnBrk="0" hangingPunct="0">
                  <a:spcBef>
                    <a:spcPct val="50000"/>
                  </a:spcBef>
                  <a:buFont typeface="Wingdings" charset="2"/>
                  <a:buNone/>
                </a:pPr>
                <a:r>
                  <a:rPr lang="fr-FR" sz="1400" dirty="0" smtClean="0">
                    <a:latin typeface="Avenir Book"/>
                    <a:cs typeface="Avenir Book"/>
                  </a:rPr>
                  <a:t>Phosphorylation</a:t>
                </a:r>
                <a:endParaRPr lang="el-GR" sz="1400" dirty="0">
                  <a:latin typeface="Avenir Book"/>
                  <a:cs typeface="Avenir Book"/>
                </a:endParaRPr>
              </a:p>
            </p:txBody>
          </p:sp>
          <p:sp>
            <p:nvSpPr>
              <p:cNvPr id="905" name="Text Box 175"/>
              <p:cNvSpPr txBox="1">
                <a:spLocks noChangeArrowheads="1"/>
              </p:cNvSpPr>
              <p:nvPr/>
            </p:nvSpPr>
            <p:spPr bwMode="auto">
              <a:xfrm>
                <a:off x="539552" y="6093296"/>
                <a:ext cx="2421460" cy="375987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marL="228600" indent="-228600" defTabSz="457200" eaLnBrk="0" hangingPunct="0">
                  <a:spcBef>
                    <a:spcPct val="50000"/>
                  </a:spcBef>
                  <a:buFont typeface="Wingdings" charset="2"/>
                  <a:buNone/>
                </a:pPr>
                <a:r>
                  <a:rPr lang="fr-FR" sz="1400" dirty="0" smtClean="0">
                    <a:latin typeface="Avenir Book"/>
                    <a:cs typeface="Avenir Book"/>
                  </a:rPr>
                  <a:t>A - </a:t>
                </a:r>
                <a:r>
                  <a:rPr lang="fr-FR" sz="1400" dirty="0" err="1" smtClean="0">
                    <a:latin typeface="Avenir Book"/>
                    <a:cs typeface="Avenir Book"/>
                  </a:rPr>
                  <a:t>overhang</a:t>
                </a:r>
                <a:endParaRPr lang="el-GR" sz="1400" dirty="0">
                  <a:latin typeface="Avenir Book"/>
                  <a:cs typeface="Avenir Book"/>
                </a:endParaRPr>
              </a:p>
            </p:txBody>
          </p:sp>
          <p:sp>
            <p:nvSpPr>
              <p:cNvPr id="52341" name="Rectangle 52340"/>
              <p:cNvSpPr/>
              <p:nvPr/>
            </p:nvSpPr>
            <p:spPr bwMode="auto">
              <a:xfrm>
                <a:off x="5796136" y="4509120"/>
                <a:ext cx="1008112" cy="288032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906" name="Rectangle 905"/>
              <p:cNvSpPr/>
              <p:nvPr/>
            </p:nvSpPr>
            <p:spPr bwMode="auto">
              <a:xfrm>
                <a:off x="5868144" y="5301208"/>
                <a:ext cx="1008112" cy="288032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908" name="Rectangle 907"/>
              <p:cNvSpPr/>
              <p:nvPr/>
            </p:nvSpPr>
            <p:spPr bwMode="auto">
              <a:xfrm>
                <a:off x="5796136" y="6165304"/>
                <a:ext cx="1008112" cy="288032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52290" name="ZoneTexte 52289"/>
            <p:cNvSpPr txBox="1"/>
            <p:nvPr/>
          </p:nvSpPr>
          <p:spPr>
            <a:xfrm>
              <a:off x="2757582" y="6175464"/>
              <a:ext cx="3000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/>
                <a:t>A</a:t>
              </a:r>
            </a:p>
          </p:txBody>
        </p:sp>
        <p:sp>
          <p:nvSpPr>
            <p:cNvPr id="852" name="ZoneTexte 851"/>
            <p:cNvSpPr txBox="1"/>
            <p:nvPr/>
          </p:nvSpPr>
          <p:spPr>
            <a:xfrm>
              <a:off x="7155016" y="6092408"/>
              <a:ext cx="3000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6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53404</TotalTime>
  <Words>1179</Words>
  <Application>Microsoft Macintosh PowerPoint</Application>
  <PresentationFormat>Présentation à l'écran (4:3)</PresentationFormat>
  <Paragraphs>462</Paragraphs>
  <Slides>36</Slides>
  <Notes>15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6" baseType="lpstr">
      <vt:lpstr>Avenir Book</vt:lpstr>
      <vt:lpstr>DejaVu Sans</vt:lpstr>
      <vt:lpstr>Georgia</vt:lpstr>
      <vt:lpstr>ＭＳ Ｐゴシック</vt:lpstr>
      <vt:lpstr>Optima</vt:lpstr>
      <vt:lpstr>Times New Roman</vt:lpstr>
      <vt:lpstr>Wingdings</vt:lpstr>
      <vt:lpstr>Arial</vt:lpstr>
      <vt:lpstr>Nouvelle présentation</vt:lpstr>
      <vt:lpstr>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CLAUDE THERMES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CLAUDE THERMES</dc:creator>
  <cp:lastModifiedBy>Utilisateur Microsoft Office</cp:lastModifiedBy>
  <cp:revision>1941</cp:revision>
  <cp:lastPrinted>2020-03-08T21:02:43Z</cp:lastPrinted>
  <dcterms:created xsi:type="dcterms:W3CDTF">2013-11-19T11:17:39Z</dcterms:created>
  <dcterms:modified xsi:type="dcterms:W3CDTF">2020-03-08T21:29:22Z</dcterms:modified>
</cp:coreProperties>
</file>